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72" r:id="rId3"/>
    <p:sldId id="290" r:id="rId4"/>
    <p:sldId id="294" r:id="rId5"/>
    <p:sldId id="276" r:id="rId6"/>
    <p:sldId id="274" r:id="rId7"/>
    <p:sldId id="297" r:id="rId8"/>
    <p:sldId id="303" r:id="rId9"/>
    <p:sldId id="299" r:id="rId10"/>
    <p:sldId id="296" r:id="rId11"/>
    <p:sldId id="302" r:id="rId12"/>
    <p:sldId id="277" r:id="rId13"/>
    <p:sldId id="300" r:id="rId14"/>
  </p:sldIdLst>
  <p:sldSz cx="9144000" cy="5143500" type="screen16x9"/>
  <p:notesSz cx="6858000" cy="9144000"/>
  <p:embeddedFontLst>
    <p:embeddedFont>
      <p:font typeface="Nunito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C069"/>
    <a:srgbClr val="B1D0A8"/>
    <a:srgbClr val="FFFFFF"/>
    <a:srgbClr val="5DFFAC"/>
    <a:srgbClr val="48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587"/>
    <p:restoredTop sz="96047"/>
  </p:normalViewPr>
  <p:slideViewPr>
    <p:cSldViewPr snapToGrid="0">
      <p:cViewPr varScale="1">
        <p:scale>
          <a:sx n="98" d="100"/>
          <a:sy n="98" d="100"/>
        </p:scale>
        <p:origin x="514" y="25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 Fletcher" userId="6e7b9ced935a6f43" providerId="LiveId" clId="{E1715C7D-4102-4264-99D3-D037B1DAA0C9}"/>
    <pc:docChg chg="delSld modSld">
      <pc:chgData name="Doug Fletcher" userId="6e7b9ced935a6f43" providerId="LiveId" clId="{E1715C7D-4102-4264-99D3-D037B1DAA0C9}" dt="2026-01-27T14:26:44.162" v="66" actId="2696"/>
      <pc:docMkLst>
        <pc:docMk/>
      </pc:docMkLst>
      <pc:sldChg chg="modSp mod">
        <pc:chgData name="Doug Fletcher" userId="6e7b9ced935a6f43" providerId="LiveId" clId="{E1715C7D-4102-4264-99D3-D037B1DAA0C9}" dt="2026-01-27T14:24:11.405" v="5" actId="6549"/>
        <pc:sldMkLst>
          <pc:docMk/>
          <pc:sldMk cId="0" sldId="256"/>
        </pc:sldMkLst>
        <pc:spChg chg="mod">
          <ac:chgData name="Doug Fletcher" userId="6e7b9ced935a6f43" providerId="LiveId" clId="{E1715C7D-4102-4264-99D3-D037B1DAA0C9}" dt="2026-01-27T14:24:11.405" v="5" actId="6549"/>
          <ac:spMkLst>
            <pc:docMk/>
            <pc:sldMk cId="0" sldId="256"/>
            <ac:spMk id="55" creationId="{00000000-0000-0000-0000-000000000000}"/>
          </ac:spMkLst>
        </pc:spChg>
      </pc:sldChg>
      <pc:sldChg chg="del">
        <pc:chgData name="Doug Fletcher" userId="6e7b9ced935a6f43" providerId="LiveId" clId="{E1715C7D-4102-4264-99D3-D037B1DAA0C9}" dt="2026-01-27T14:24:20.217" v="6" actId="2696"/>
        <pc:sldMkLst>
          <pc:docMk/>
          <pc:sldMk cId="3168294549" sldId="258"/>
        </pc:sldMkLst>
      </pc:sldChg>
      <pc:sldChg chg="modSp mod">
        <pc:chgData name="Doug Fletcher" userId="6e7b9ced935a6f43" providerId="LiveId" clId="{E1715C7D-4102-4264-99D3-D037B1DAA0C9}" dt="2026-01-27T14:24:31.610" v="12" actId="6549"/>
        <pc:sldMkLst>
          <pc:docMk/>
          <pc:sldMk cId="4085178181" sldId="272"/>
        </pc:sldMkLst>
        <pc:spChg chg="mod">
          <ac:chgData name="Doug Fletcher" userId="6e7b9ced935a6f43" providerId="LiveId" clId="{E1715C7D-4102-4264-99D3-D037B1DAA0C9}" dt="2026-01-27T14:24:31.610" v="12" actId="6549"/>
          <ac:spMkLst>
            <pc:docMk/>
            <pc:sldMk cId="4085178181" sldId="272"/>
            <ac:spMk id="2" creationId="{F59710CA-4BC3-487F-8C88-9457FED39147}"/>
          </ac:spMkLst>
        </pc:spChg>
      </pc:sldChg>
      <pc:sldChg chg="modSp mod">
        <pc:chgData name="Doug Fletcher" userId="6e7b9ced935a6f43" providerId="LiveId" clId="{E1715C7D-4102-4264-99D3-D037B1DAA0C9}" dt="2026-01-27T14:25:18.679" v="35" actId="20577"/>
        <pc:sldMkLst>
          <pc:docMk/>
          <pc:sldMk cId="3987398150" sldId="274"/>
        </pc:sldMkLst>
        <pc:spChg chg="mod">
          <ac:chgData name="Doug Fletcher" userId="6e7b9ced935a6f43" providerId="LiveId" clId="{E1715C7D-4102-4264-99D3-D037B1DAA0C9}" dt="2026-01-27T14:25:18.679" v="35" actId="20577"/>
          <ac:spMkLst>
            <pc:docMk/>
            <pc:sldMk cId="3987398150" sldId="274"/>
            <ac:spMk id="2" creationId="{B7952A02-1DA0-4F88-D576-2A59D59E1BD2}"/>
          </ac:spMkLst>
        </pc:spChg>
      </pc:sldChg>
      <pc:sldChg chg="modSp mod">
        <pc:chgData name="Doug Fletcher" userId="6e7b9ced935a6f43" providerId="LiveId" clId="{E1715C7D-4102-4264-99D3-D037B1DAA0C9}" dt="2026-01-27T14:25:11.380" v="30" actId="20577"/>
        <pc:sldMkLst>
          <pc:docMk/>
          <pc:sldMk cId="917960020" sldId="276"/>
        </pc:sldMkLst>
        <pc:spChg chg="mod">
          <ac:chgData name="Doug Fletcher" userId="6e7b9ced935a6f43" providerId="LiveId" clId="{E1715C7D-4102-4264-99D3-D037B1DAA0C9}" dt="2026-01-27T14:25:11.380" v="30" actId="20577"/>
          <ac:spMkLst>
            <pc:docMk/>
            <pc:sldMk cId="917960020" sldId="276"/>
            <ac:spMk id="2" creationId="{E517BB2D-CD4D-2C80-65E8-81471FA49D1C}"/>
          </ac:spMkLst>
        </pc:spChg>
      </pc:sldChg>
      <pc:sldChg chg="modSp mod">
        <pc:chgData name="Doug Fletcher" userId="6e7b9ced935a6f43" providerId="LiveId" clId="{E1715C7D-4102-4264-99D3-D037B1DAA0C9}" dt="2026-01-27T14:26:23.544" v="65" actId="20577"/>
        <pc:sldMkLst>
          <pc:docMk/>
          <pc:sldMk cId="297559062" sldId="277"/>
        </pc:sldMkLst>
        <pc:spChg chg="mod">
          <ac:chgData name="Doug Fletcher" userId="6e7b9ced935a6f43" providerId="LiveId" clId="{E1715C7D-4102-4264-99D3-D037B1DAA0C9}" dt="2026-01-27T14:26:23.544" v="65" actId="20577"/>
          <ac:spMkLst>
            <pc:docMk/>
            <pc:sldMk cId="297559062" sldId="277"/>
            <ac:spMk id="2" creationId="{3B9977A8-447D-3EE9-28F3-77B5D77BA91D}"/>
          </ac:spMkLst>
        </pc:spChg>
      </pc:sldChg>
      <pc:sldChg chg="del">
        <pc:chgData name="Doug Fletcher" userId="6e7b9ced935a6f43" providerId="LiveId" clId="{E1715C7D-4102-4264-99D3-D037B1DAA0C9}" dt="2026-01-27T14:26:44.162" v="66" actId="2696"/>
        <pc:sldMkLst>
          <pc:docMk/>
          <pc:sldMk cId="1893973917" sldId="283"/>
        </pc:sldMkLst>
      </pc:sldChg>
      <pc:sldChg chg="modSp mod">
        <pc:chgData name="Doug Fletcher" userId="6e7b9ced935a6f43" providerId="LiveId" clId="{E1715C7D-4102-4264-99D3-D037B1DAA0C9}" dt="2026-01-27T14:24:54.331" v="18" actId="20577"/>
        <pc:sldMkLst>
          <pc:docMk/>
          <pc:sldMk cId="2818279897" sldId="290"/>
        </pc:sldMkLst>
        <pc:spChg chg="mod">
          <ac:chgData name="Doug Fletcher" userId="6e7b9ced935a6f43" providerId="LiveId" clId="{E1715C7D-4102-4264-99D3-D037B1DAA0C9}" dt="2026-01-27T14:24:54.331" v="18" actId="20577"/>
          <ac:spMkLst>
            <pc:docMk/>
            <pc:sldMk cId="2818279897" sldId="290"/>
            <ac:spMk id="2" creationId="{C9B9871F-BBB3-2FAA-244C-46E448FF493B}"/>
          </ac:spMkLst>
        </pc:spChg>
      </pc:sldChg>
      <pc:sldChg chg="modSp mod">
        <pc:chgData name="Doug Fletcher" userId="6e7b9ced935a6f43" providerId="LiveId" clId="{E1715C7D-4102-4264-99D3-D037B1DAA0C9}" dt="2026-01-27T14:25:04.745" v="25" actId="20577"/>
        <pc:sldMkLst>
          <pc:docMk/>
          <pc:sldMk cId="3439935893" sldId="294"/>
        </pc:sldMkLst>
        <pc:spChg chg="mod">
          <ac:chgData name="Doug Fletcher" userId="6e7b9ced935a6f43" providerId="LiveId" clId="{E1715C7D-4102-4264-99D3-D037B1DAA0C9}" dt="2026-01-27T14:25:04.745" v="25" actId="20577"/>
          <ac:spMkLst>
            <pc:docMk/>
            <pc:sldMk cId="3439935893" sldId="294"/>
            <ac:spMk id="2" creationId="{3510CA5A-8BBB-2445-2F25-1811F6544F33}"/>
          </ac:spMkLst>
        </pc:spChg>
      </pc:sldChg>
      <pc:sldChg chg="modSp mod">
        <pc:chgData name="Doug Fletcher" userId="6e7b9ced935a6f43" providerId="LiveId" clId="{E1715C7D-4102-4264-99D3-D037B1DAA0C9}" dt="2026-01-27T14:26:04.174" v="55" actId="20577"/>
        <pc:sldMkLst>
          <pc:docMk/>
          <pc:sldMk cId="2944037557" sldId="296"/>
        </pc:sldMkLst>
        <pc:spChg chg="mod">
          <ac:chgData name="Doug Fletcher" userId="6e7b9ced935a6f43" providerId="LiveId" clId="{E1715C7D-4102-4264-99D3-D037B1DAA0C9}" dt="2026-01-27T14:26:04.174" v="55" actId="20577"/>
          <ac:spMkLst>
            <pc:docMk/>
            <pc:sldMk cId="2944037557" sldId="296"/>
            <ac:spMk id="2" creationId="{0F4C5A90-F5ED-AD91-FA27-D9930DE0CDAF}"/>
          </ac:spMkLst>
        </pc:spChg>
      </pc:sldChg>
      <pc:sldChg chg="modSp mod">
        <pc:chgData name="Doug Fletcher" userId="6e7b9ced935a6f43" providerId="LiveId" clId="{E1715C7D-4102-4264-99D3-D037B1DAA0C9}" dt="2026-01-27T14:25:25.195" v="40" actId="20577"/>
        <pc:sldMkLst>
          <pc:docMk/>
          <pc:sldMk cId="2637015872" sldId="297"/>
        </pc:sldMkLst>
        <pc:spChg chg="mod">
          <ac:chgData name="Doug Fletcher" userId="6e7b9ced935a6f43" providerId="LiveId" clId="{E1715C7D-4102-4264-99D3-D037B1DAA0C9}" dt="2026-01-27T14:25:25.195" v="40" actId="20577"/>
          <ac:spMkLst>
            <pc:docMk/>
            <pc:sldMk cId="2637015872" sldId="297"/>
            <ac:spMk id="2" creationId="{0618FF53-0027-EC50-26AF-CC77137A380D}"/>
          </ac:spMkLst>
        </pc:spChg>
      </pc:sldChg>
      <pc:sldChg chg="modSp mod">
        <pc:chgData name="Doug Fletcher" userId="6e7b9ced935a6f43" providerId="LiveId" clId="{E1715C7D-4102-4264-99D3-D037B1DAA0C9}" dt="2026-01-27T14:25:54.728" v="50" actId="20577"/>
        <pc:sldMkLst>
          <pc:docMk/>
          <pc:sldMk cId="1469652324" sldId="299"/>
        </pc:sldMkLst>
        <pc:spChg chg="mod">
          <ac:chgData name="Doug Fletcher" userId="6e7b9ced935a6f43" providerId="LiveId" clId="{E1715C7D-4102-4264-99D3-D037B1DAA0C9}" dt="2026-01-27T14:25:54.728" v="50" actId="20577"/>
          <ac:spMkLst>
            <pc:docMk/>
            <pc:sldMk cId="1469652324" sldId="299"/>
            <ac:spMk id="2" creationId="{D6E64CB5-0A0C-4BF0-F46A-334434077771}"/>
          </ac:spMkLst>
        </pc:spChg>
      </pc:sldChg>
      <pc:sldChg chg="modSp mod">
        <pc:chgData name="Doug Fletcher" userId="6e7b9ced935a6f43" providerId="LiveId" clId="{E1715C7D-4102-4264-99D3-D037B1DAA0C9}" dt="2026-01-27T14:26:12.808" v="60" actId="20577"/>
        <pc:sldMkLst>
          <pc:docMk/>
          <pc:sldMk cId="3289049184" sldId="302"/>
        </pc:sldMkLst>
        <pc:spChg chg="mod">
          <ac:chgData name="Doug Fletcher" userId="6e7b9ced935a6f43" providerId="LiveId" clId="{E1715C7D-4102-4264-99D3-D037B1DAA0C9}" dt="2026-01-27T14:26:12.808" v="60" actId="20577"/>
          <ac:spMkLst>
            <pc:docMk/>
            <pc:sldMk cId="3289049184" sldId="302"/>
            <ac:spMk id="2" creationId="{8D43FF26-C54A-D88C-CD04-EB9B0A3C7283}"/>
          </ac:spMkLst>
        </pc:spChg>
      </pc:sldChg>
      <pc:sldChg chg="modSp mod">
        <pc:chgData name="Doug Fletcher" userId="6e7b9ced935a6f43" providerId="LiveId" clId="{E1715C7D-4102-4264-99D3-D037B1DAA0C9}" dt="2026-01-27T14:25:46.018" v="45" actId="20577"/>
        <pc:sldMkLst>
          <pc:docMk/>
          <pc:sldMk cId="3049464735" sldId="303"/>
        </pc:sldMkLst>
        <pc:spChg chg="mod">
          <ac:chgData name="Doug Fletcher" userId="6e7b9ced935a6f43" providerId="LiveId" clId="{E1715C7D-4102-4264-99D3-D037B1DAA0C9}" dt="2026-01-27T14:25:46.018" v="45" actId="20577"/>
          <ac:spMkLst>
            <pc:docMk/>
            <pc:sldMk cId="3049464735" sldId="303"/>
            <ac:spMk id="2" creationId="{BC8CBE35-5A9C-D1AC-BD2C-94894A88044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1D9B99-5715-624E-BF68-3A7F789F7D01}" type="doc">
      <dgm:prSet loTypeId="urn:microsoft.com/office/officeart/2005/8/layout/venn1" loCatId="" qsTypeId="urn:microsoft.com/office/officeart/2005/8/quickstyle/simple1" qsCatId="simple" csTypeId="urn:microsoft.com/office/officeart/2005/8/colors/accent1_2" csCatId="accent1" phldr="1"/>
      <dgm:spPr/>
    </dgm:pt>
    <dgm:pt modelId="{C2BB9FC9-5AEA-D54A-88F8-5FE32F252091}">
      <dgm:prSet phldrT="[Text]"/>
      <dgm:spPr/>
      <dgm:t>
        <a:bodyPr/>
        <a:lstStyle/>
        <a:p>
          <a:r>
            <a:rPr lang="en-GB" dirty="0">
              <a:solidFill>
                <a:srgbClr val="69C069"/>
              </a:solidFill>
              <a:latin typeface="Nunito" pitchFamily="2" charset="77"/>
            </a:rPr>
            <a:t>Experience of abuse</a:t>
          </a:r>
        </a:p>
      </dgm:t>
    </dgm:pt>
    <dgm:pt modelId="{0AA7A78F-B0FF-D641-A4C6-D57F1E08C0C4}" type="parTrans" cxnId="{C82DD546-7D58-2F47-8E4F-7AD88F3E2682}">
      <dgm:prSet/>
      <dgm:spPr/>
      <dgm:t>
        <a:bodyPr/>
        <a:lstStyle/>
        <a:p>
          <a:endParaRPr lang="en-GB"/>
        </a:p>
      </dgm:t>
    </dgm:pt>
    <dgm:pt modelId="{18C2834E-E3B8-DD42-84C3-91C1C7EDE94E}" type="sibTrans" cxnId="{C82DD546-7D58-2F47-8E4F-7AD88F3E2682}">
      <dgm:prSet/>
      <dgm:spPr/>
      <dgm:t>
        <a:bodyPr/>
        <a:lstStyle/>
        <a:p>
          <a:endParaRPr lang="en-GB"/>
        </a:p>
      </dgm:t>
    </dgm:pt>
    <dgm:pt modelId="{B77F8CD9-A400-6A4C-B0FB-EEDC3F5628B7}">
      <dgm:prSet phldrT="[Text]" custT="1"/>
      <dgm:spPr/>
      <dgm:t>
        <a:bodyPr/>
        <a:lstStyle/>
        <a:p>
          <a:r>
            <a:rPr lang="en-GB" sz="1600" dirty="0">
              <a:solidFill>
                <a:srgbClr val="69C069"/>
              </a:solidFill>
              <a:latin typeface="Nunito" pitchFamily="2" charset="77"/>
            </a:rPr>
            <a:t>Disability</a:t>
          </a:r>
          <a:endParaRPr lang="en-GB" sz="1400" dirty="0">
            <a:solidFill>
              <a:srgbClr val="69C069"/>
            </a:solidFill>
            <a:latin typeface="Nunito" pitchFamily="2" charset="77"/>
          </a:endParaRPr>
        </a:p>
      </dgm:t>
    </dgm:pt>
    <dgm:pt modelId="{ED4531A8-AC42-BD4B-B6F6-B611BD9965BE}" type="parTrans" cxnId="{DFA5BFC3-A8C1-1449-B667-64CB8E3D39BB}">
      <dgm:prSet/>
      <dgm:spPr/>
      <dgm:t>
        <a:bodyPr/>
        <a:lstStyle/>
        <a:p>
          <a:endParaRPr lang="en-GB"/>
        </a:p>
      </dgm:t>
    </dgm:pt>
    <dgm:pt modelId="{DB080492-37B5-994F-8EBF-365ADD79BF46}" type="sibTrans" cxnId="{DFA5BFC3-A8C1-1449-B667-64CB8E3D39BB}">
      <dgm:prSet/>
      <dgm:spPr/>
      <dgm:t>
        <a:bodyPr/>
        <a:lstStyle/>
        <a:p>
          <a:endParaRPr lang="en-GB"/>
        </a:p>
      </dgm:t>
    </dgm:pt>
    <dgm:pt modelId="{7FDA91C8-8E30-7445-A909-0ACF38524969}">
      <dgm:prSet phldrT="[Text]"/>
      <dgm:spPr/>
      <dgm:t>
        <a:bodyPr/>
        <a:lstStyle/>
        <a:p>
          <a:r>
            <a:rPr lang="en-GB" dirty="0">
              <a:solidFill>
                <a:srgbClr val="69C069"/>
              </a:solidFill>
              <a:latin typeface="Nunito" pitchFamily="2" charset="77"/>
            </a:rPr>
            <a:t>Poor physical health</a:t>
          </a:r>
        </a:p>
      </dgm:t>
    </dgm:pt>
    <dgm:pt modelId="{947E473E-9E84-D645-8AEF-4F835CA892F3}" type="parTrans" cxnId="{C80EA550-8A53-E04D-A5BC-BAD2DEE876E9}">
      <dgm:prSet/>
      <dgm:spPr/>
      <dgm:t>
        <a:bodyPr/>
        <a:lstStyle/>
        <a:p>
          <a:endParaRPr lang="en-GB"/>
        </a:p>
      </dgm:t>
    </dgm:pt>
    <dgm:pt modelId="{AF72698E-4EBE-6F41-BCAD-9217CE0D6C8E}" type="sibTrans" cxnId="{C80EA550-8A53-E04D-A5BC-BAD2DEE876E9}">
      <dgm:prSet/>
      <dgm:spPr/>
      <dgm:t>
        <a:bodyPr/>
        <a:lstStyle/>
        <a:p>
          <a:endParaRPr lang="en-GB"/>
        </a:p>
      </dgm:t>
    </dgm:pt>
    <dgm:pt modelId="{6D4E3D3A-4632-FC4A-9569-D3EEC83B76CE}">
      <dgm:prSet custT="1"/>
      <dgm:spPr/>
      <dgm:t>
        <a:bodyPr/>
        <a:lstStyle/>
        <a:p>
          <a:r>
            <a:rPr lang="en-GB" sz="1600" dirty="0">
              <a:solidFill>
                <a:srgbClr val="69C069"/>
              </a:solidFill>
              <a:latin typeface="Nunito" pitchFamily="2" charset="77"/>
            </a:rPr>
            <a:t>Relationship breakdown</a:t>
          </a:r>
        </a:p>
      </dgm:t>
    </dgm:pt>
    <dgm:pt modelId="{42621BCD-1066-B842-B80C-340FD9FD1FFC}" type="parTrans" cxnId="{C525FD8A-E06B-1F42-920F-91173218ED45}">
      <dgm:prSet/>
      <dgm:spPr/>
      <dgm:t>
        <a:bodyPr/>
        <a:lstStyle/>
        <a:p>
          <a:endParaRPr lang="en-GB"/>
        </a:p>
      </dgm:t>
    </dgm:pt>
    <dgm:pt modelId="{47664202-870E-224E-995C-643D0C065C84}" type="sibTrans" cxnId="{C525FD8A-E06B-1F42-920F-91173218ED45}">
      <dgm:prSet/>
      <dgm:spPr/>
      <dgm:t>
        <a:bodyPr/>
        <a:lstStyle/>
        <a:p>
          <a:endParaRPr lang="en-GB"/>
        </a:p>
      </dgm:t>
    </dgm:pt>
    <dgm:pt modelId="{0F938B36-D3C7-7E4D-8980-6181A8E8DEC4}">
      <dgm:prSet custT="1"/>
      <dgm:spPr/>
      <dgm:t>
        <a:bodyPr/>
        <a:lstStyle/>
        <a:p>
          <a:r>
            <a:rPr lang="en-GB" sz="1600" dirty="0">
              <a:solidFill>
                <a:srgbClr val="69C069"/>
              </a:solidFill>
              <a:latin typeface="Nunito" pitchFamily="2" charset="77"/>
            </a:rPr>
            <a:t>Poor mental health and/or Addiction</a:t>
          </a:r>
        </a:p>
      </dgm:t>
    </dgm:pt>
    <dgm:pt modelId="{8D83A2D1-72DE-D54A-9F61-32E003E725E8}" type="parTrans" cxnId="{B6E88E54-CDB5-9A45-919F-27A2B9C99649}">
      <dgm:prSet/>
      <dgm:spPr/>
      <dgm:t>
        <a:bodyPr/>
        <a:lstStyle/>
        <a:p>
          <a:endParaRPr lang="en-GB"/>
        </a:p>
      </dgm:t>
    </dgm:pt>
    <dgm:pt modelId="{CD6183F2-A4E4-EF4B-B7AD-1B162A05140B}" type="sibTrans" cxnId="{B6E88E54-CDB5-9A45-919F-27A2B9C99649}">
      <dgm:prSet/>
      <dgm:spPr/>
      <dgm:t>
        <a:bodyPr/>
        <a:lstStyle/>
        <a:p>
          <a:endParaRPr lang="en-GB"/>
        </a:p>
      </dgm:t>
    </dgm:pt>
    <dgm:pt modelId="{52FAFF43-8CB4-5D41-A477-7E1540EDEC5A}">
      <dgm:prSet custT="1"/>
      <dgm:spPr/>
      <dgm:t>
        <a:bodyPr/>
        <a:lstStyle/>
        <a:p>
          <a:r>
            <a:rPr lang="en-GB" sz="1600" dirty="0">
              <a:solidFill>
                <a:srgbClr val="69C069"/>
              </a:solidFill>
              <a:latin typeface="Nunito" pitchFamily="2" charset="77"/>
            </a:rPr>
            <a:t>Negative educational outcomes</a:t>
          </a:r>
        </a:p>
      </dgm:t>
    </dgm:pt>
    <dgm:pt modelId="{8A723212-E769-864F-8159-0451578DC98C}" type="parTrans" cxnId="{56B42399-2260-CB45-8DD8-F6BBD081A195}">
      <dgm:prSet/>
      <dgm:spPr/>
      <dgm:t>
        <a:bodyPr/>
        <a:lstStyle/>
        <a:p>
          <a:endParaRPr lang="en-GB"/>
        </a:p>
      </dgm:t>
    </dgm:pt>
    <dgm:pt modelId="{E1F4E47C-56EC-544C-BAD1-CE512914278A}" type="sibTrans" cxnId="{56B42399-2260-CB45-8DD8-F6BBD081A195}">
      <dgm:prSet/>
      <dgm:spPr/>
      <dgm:t>
        <a:bodyPr/>
        <a:lstStyle/>
        <a:p>
          <a:endParaRPr lang="en-GB"/>
        </a:p>
      </dgm:t>
    </dgm:pt>
    <dgm:pt modelId="{B9194644-F973-474B-9D3A-7B067C76F310}">
      <dgm:prSet custT="1"/>
      <dgm:spPr/>
      <dgm:t>
        <a:bodyPr/>
        <a:lstStyle/>
        <a:p>
          <a:r>
            <a:rPr lang="en-GB" sz="1600" dirty="0">
              <a:solidFill>
                <a:srgbClr val="69C069"/>
              </a:solidFill>
              <a:latin typeface="Nunito" pitchFamily="2" charset="77"/>
            </a:rPr>
            <a:t>Lack of employment</a:t>
          </a:r>
        </a:p>
      </dgm:t>
    </dgm:pt>
    <dgm:pt modelId="{439C24B3-2A8E-934B-B5D4-C3875AF377F9}" type="parTrans" cxnId="{ECED4019-B6DE-794A-82EA-EBDC7B3C71D6}">
      <dgm:prSet/>
      <dgm:spPr/>
      <dgm:t>
        <a:bodyPr/>
        <a:lstStyle/>
        <a:p>
          <a:endParaRPr lang="en-GB"/>
        </a:p>
      </dgm:t>
    </dgm:pt>
    <dgm:pt modelId="{F7770229-5FF4-C148-8146-AA1BD154894C}" type="sibTrans" cxnId="{ECED4019-B6DE-794A-82EA-EBDC7B3C71D6}">
      <dgm:prSet/>
      <dgm:spPr/>
      <dgm:t>
        <a:bodyPr/>
        <a:lstStyle/>
        <a:p>
          <a:endParaRPr lang="en-GB"/>
        </a:p>
      </dgm:t>
    </dgm:pt>
    <dgm:pt modelId="{0E6B3A54-FC03-EA45-A7E5-0AC74692B17B}" type="pres">
      <dgm:prSet presAssocID="{E01D9B99-5715-624E-BF68-3A7F789F7D01}" presName="compositeShape" presStyleCnt="0">
        <dgm:presLayoutVars>
          <dgm:chMax val="7"/>
          <dgm:dir/>
          <dgm:resizeHandles val="exact"/>
        </dgm:presLayoutVars>
      </dgm:prSet>
      <dgm:spPr/>
    </dgm:pt>
    <dgm:pt modelId="{A167BDF8-BF3E-3640-83F2-40916AFC624A}" type="pres">
      <dgm:prSet presAssocID="{C2BB9FC9-5AEA-D54A-88F8-5FE32F252091}" presName="circ1" presStyleLbl="vennNode1" presStyleIdx="0" presStyleCnt="7"/>
      <dgm:spPr>
        <a:solidFill>
          <a:srgbClr val="69C069">
            <a:alpha val="50000"/>
          </a:srgbClr>
        </a:solidFill>
      </dgm:spPr>
    </dgm:pt>
    <dgm:pt modelId="{69B6B289-5402-9044-8BDB-9A0753A8FBE8}" type="pres">
      <dgm:prSet presAssocID="{C2BB9FC9-5AEA-D54A-88F8-5FE32F252091}" presName="circ1Tx" presStyleLbl="revTx" presStyleIdx="0" presStyleCnt="0" custLinFactNeighborY="25872">
        <dgm:presLayoutVars>
          <dgm:chMax val="0"/>
          <dgm:chPref val="0"/>
          <dgm:bulletEnabled val="1"/>
        </dgm:presLayoutVars>
      </dgm:prSet>
      <dgm:spPr/>
    </dgm:pt>
    <dgm:pt modelId="{477E43B7-2293-6640-A231-F6D2A6255056}" type="pres">
      <dgm:prSet presAssocID="{6D4E3D3A-4632-FC4A-9569-D3EEC83B76CE}" presName="circ2" presStyleLbl="vennNode1" presStyleIdx="1" presStyleCnt="7"/>
      <dgm:spPr>
        <a:solidFill>
          <a:srgbClr val="69C069">
            <a:alpha val="50000"/>
          </a:srgbClr>
        </a:solidFill>
      </dgm:spPr>
    </dgm:pt>
    <dgm:pt modelId="{11F7061D-32C9-5948-AC25-48E159D2AA69}" type="pres">
      <dgm:prSet presAssocID="{6D4E3D3A-4632-FC4A-9569-D3EEC83B76CE}" presName="circ2Tx" presStyleLbl="revTx" presStyleIdx="0" presStyleCnt="0" custLinFactNeighborX="-15555" custLinFactNeighborY="7350">
        <dgm:presLayoutVars>
          <dgm:chMax val="0"/>
          <dgm:chPref val="0"/>
          <dgm:bulletEnabled val="1"/>
        </dgm:presLayoutVars>
      </dgm:prSet>
      <dgm:spPr/>
    </dgm:pt>
    <dgm:pt modelId="{DB6BEDCE-25A6-CA45-B31F-09572E30118F}" type="pres">
      <dgm:prSet presAssocID="{0F938B36-D3C7-7E4D-8980-6181A8E8DEC4}" presName="circ3" presStyleLbl="vennNode1" presStyleIdx="2" presStyleCnt="7"/>
      <dgm:spPr>
        <a:solidFill>
          <a:srgbClr val="69C069">
            <a:alpha val="50000"/>
          </a:srgbClr>
        </a:solidFill>
      </dgm:spPr>
    </dgm:pt>
    <dgm:pt modelId="{C088978D-F999-E04D-9C0E-502E27C38989}" type="pres">
      <dgm:prSet presAssocID="{0F938B36-D3C7-7E4D-8980-6181A8E8DEC4}" presName="circ3Tx" presStyleLbl="revTx" presStyleIdx="0" presStyleCnt="0" custLinFactNeighborX="-7464">
        <dgm:presLayoutVars>
          <dgm:chMax val="0"/>
          <dgm:chPref val="0"/>
          <dgm:bulletEnabled val="1"/>
        </dgm:presLayoutVars>
      </dgm:prSet>
      <dgm:spPr/>
    </dgm:pt>
    <dgm:pt modelId="{C34EFCCA-D1AD-704D-8A60-D35323F311AA}" type="pres">
      <dgm:prSet presAssocID="{52FAFF43-8CB4-5D41-A477-7E1540EDEC5A}" presName="circ4" presStyleLbl="vennNode1" presStyleIdx="3" presStyleCnt="7"/>
      <dgm:spPr>
        <a:solidFill>
          <a:srgbClr val="69C069">
            <a:alpha val="50000"/>
          </a:srgbClr>
        </a:solidFill>
      </dgm:spPr>
    </dgm:pt>
    <dgm:pt modelId="{D3613036-C7DF-A444-822B-94F0E2C15D34}" type="pres">
      <dgm:prSet presAssocID="{52FAFF43-8CB4-5D41-A477-7E1540EDEC5A}" presName="circ4Tx" presStyleLbl="revTx" presStyleIdx="0" presStyleCnt="0" custLinFactNeighborX="-19895" custLinFactNeighborY="-10528">
        <dgm:presLayoutVars>
          <dgm:chMax val="0"/>
          <dgm:chPref val="0"/>
          <dgm:bulletEnabled val="1"/>
        </dgm:presLayoutVars>
      </dgm:prSet>
      <dgm:spPr/>
    </dgm:pt>
    <dgm:pt modelId="{5B00A66B-5E31-6E41-A273-D9B7683A8FBB}" type="pres">
      <dgm:prSet presAssocID="{B9194644-F973-474B-9D3A-7B067C76F310}" presName="circ5" presStyleLbl="vennNode1" presStyleIdx="4" presStyleCnt="7"/>
      <dgm:spPr>
        <a:solidFill>
          <a:srgbClr val="69C069">
            <a:alpha val="50000"/>
          </a:srgbClr>
        </a:solidFill>
      </dgm:spPr>
    </dgm:pt>
    <dgm:pt modelId="{2E05EB55-B992-8E44-85BA-9C43D7181244}" type="pres">
      <dgm:prSet presAssocID="{B9194644-F973-474B-9D3A-7B067C76F310}" presName="circ5Tx" presStyleLbl="revTx" presStyleIdx="0" presStyleCnt="0" custLinFactNeighborX="25961" custLinFactNeighborY="-16545">
        <dgm:presLayoutVars>
          <dgm:chMax val="0"/>
          <dgm:chPref val="0"/>
          <dgm:bulletEnabled val="1"/>
        </dgm:presLayoutVars>
      </dgm:prSet>
      <dgm:spPr/>
    </dgm:pt>
    <dgm:pt modelId="{46312182-8234-D649-9B54-02CAA09528D2}" type="pres">
      <dgm:prSet presAssocID="{B77F8CD9-A400-6A4C-B0FB-EEDC3F5628B7}" presName="circ6" presStyleLbl="vennNode1" presStyleIdx="5" presStyleCnt="7"/>
      <dgm:spPr>
        <a:solidFill>
          <a:srgbClr val="69C069">
            <a:alpha val="50000"/>
          </a:srgbClr>
        </a:solidFill>
      </dgm:spPr>
    </dgm:pt>
    <dgm:pt modelId="{ED547F87-351B-114F-A022-7DA10F0F665A}" type="pres">
      <dgm:prSet presAssocID="{B77F8CD9-A400-6A4C-B0FB-EEDC3F5628B7}" presName="circ6Tx" presStyleLbl="revTx" presStyleIdx="0" presStyleCnt="0" custLinFactNeighborX="27998" custLinFactNeighborY="3255">
        <dgm:presLayoutVars>
          <dgm:chMax val="0"/>
          <dgm:chPref val="0"/>
          <dgm:bulletEnabled val="1"/>
        </dgm:presLayoutVars>
      </dgm:prSet>
      <dgm:spPr/>
    </dgm:pt>
    <dgm:pt modelId="{B3EBD6FA-27BC-A846-9F3B-0AA882CCF3E6}" type="pres">
      <dgm:prSet presAssocID="{7FDA91C8-8E30-7445-A909-0ACF38524969}" presName="circ7" presStyleLbl="vennNode1" presStyleIdx="6" presStyleCnt="7"/>
      <dgm:spPr>
        <a:solidFill>
          <a:srgbClr val="69C069">
            <a:alpha val="50000"/>
          </a:srgbClr>
        </a:solidFill>
      </dgm:spPr>
    </dgm:pt>
    <dgm:pt modelId="{69746324-49B7-CB4A-868C-5223104B7A3B}" type="pres">
      <dgm:prSet presAssocID="{7FDA91C8-8E30-7445-A909-0ACF38524969}" presName="circ7Tx" presStyleLbl="revTx" presStyleIdx="0" presStyleCnt="0" custLinFactNeighborX="26542" custLinFactNeighborY="15266">
        <dgm:presLayoutVars>
          <dgm:chMax val="0"/>
          <dgm:chPref val="0"/>
          <dgm:bulletEnabled val="1"/>
        </dgm:presLayoutVars>
      </dgm:prSet>
      <dgm:spPr/>
    </dgm:pt>
  </dgm:ptLst>
  <dgm:cxnLst>
    <dgm:cxn modelId="{ECED4019-B6DE-794A-82EA-EBDC7B3C71D6}" srcId="{E01D9B99-5715-624E-BF68-3A7F789F7D01}" destId="{B9194644-F973-474B-9D3A-7B067C76F310}" srcOrd="4" destOrd="0" parTransId="{439C24B3-2A8E-934B-B5D4-C3875AF377F9}" sibTransId="{F7770229-5FF4-C148-8146-AA1BD154894C}"/>
    <dgm:cxn modelId="{5CE1F635-C06E-AC4C-960B-0A7FB5BF38B8}" type="presOf" srcId="{7FDA91C8-8E30-7445-A909-0ACF38524969}" destId="{69746324-49B7-CB4A-868C-5223104B7A3B}" srcOrd="0" destOrd="0" presId="urn:microsoft.com/office/officeart/2005/8/layout/venn1"/>
    <dgm:cxn modelId="{0AFAB33B-6742-1046-836E-8D23DBB4100D}" type="presOf" srcId="{0F938B36-D3C7-7E4D-8980-6181A8E8DEC4}" destId="{C088978D-F999-E04D-9C0E-502E27C38989}" srcOrd="0" destOrd="0" presId="urn:microsoft.com/office/officeart/2005/8/layout/venn1"/>
    <dgm:cxn modelId="{309AD55F-B178-FF46-899C-B10ED54DD41D}" type="presOf" srcId="{6D4E3D3A-4632-FC4A-9569-D3EEC83B76CE}" destId="{11F7061D-32C9-5948-AC25-48E159D2AA69}" srcOrd="0" destOrd="0" presId="urn:microsoft.com/office/officeart/2005/8/layout/venn1"/>
    <dgm:cxn modelId="{C82DD546-7D58-2F47-8E4F-7AD88F3E2682}" srcId="{E01D9B99-5715-624E-BF68-3A7F789F7D01}" destId="{C2BB9FC9-5AEA-D54A-88F8-5FE32F252091}" srcOrd="0" destOrd="0" parTransId="{0AA7A78F-B0FF-D641-A4C6-D57F1E08C0C4}" sibTransId="{18C2834E-E3B8-DD42-84C3-91C1C7EDE94E}"/>
    <dgm:cxn modelId="{93ECF269-999F-2042-9FB5-FBBAE2BADC69}" type="presOf" srcId="{B9194644-F973-474B-9D3A-7B067C76F310}" destId="{2E05EB55-B992-8E44-85BA-9C43D7181244}" srcOrd="0" destOrd="0" presId="urn:microsoft.com/office/officeart/2005/8/layout/venn1"/>
    <dgm:cxn modelId="{63C4286B-6EE0-FA43-B418-014EAC7FB18C}" type="presOf" srcId="{E01D9B99-5715-624E-BF68-3A7F789F7D01}" destId="{0E6B3A54-FC03-EA45-A7E5-0AC74692B17B}" srcOrd="0" destOrd="0" presId="urn:microsoft.com/office/officeart/2005/8/layout/venn1"/>
    <dgm:cxn modelId="{C80EA550-8A53-E04D-A5BC-BAD2DEE876E9}" srcId="{E01D9B99-5715-624E-BF68-3A7F789F7D01}" destId="{7FDA91C8-8E30-7445-A909-0ACF38524969}" srcOrd="6" destOrd="0" parTransId="{947E473E-9E84-D645-8AEF-4F835CA892F3}" sibTransId="{AF72698E-4EBE-6F41-BCAD-9217CE0D6C8E}"/>
    <dgm:cxn modelId="{B6E88E54-CDB5-9A45-919F-27A2B9C99649}" srcId="{E01D9B99-5715-624E-BF68-3A7F789F7D01}" destId="{0F938B36-D3C7-7E4D-8980-6181A8E8DEC4}" srcOrd="2" destOrd="0" parTransId="{8D83A2D1-72DE-D54A-9F61-32E003E725E8}" sibTransId="{CD6183F2-A4E4-EF4B-B7AD-1B162A05140B}"/>
    <dgm:cxn modelId="{5A87367E-C1D2-BA4E-B0E7-02B993CEC917}" type="presOf" srcId="{52FAFF43-8CB4-5D41-A477-7E1540EDEC5A}" destId="{D3613036-C7DF-A444-822B-94F0E2C15D34}" srcOrd="0" destOrd="0" presId="urn:microsoft.com/office/officeart/2005/8/layout/venn1"/>
    <dgm:cxn modelId="{C525FD8A-E06B-1F42-920F-91173218ED45}" srcId="{E01D9B99-5715-624E-BF68-3A7F789F7D01}" destId="{6D4E3D3A-4632-FC4A-9569-D3EEC83B76CE}" srcOrd="1" destOrd="0" parTransId="{42621BCD-1066-B842-B80C-340FD9FD1FFC}" sibTransId="{47664202-870E-224E-995C-643D0C065C84}"/>
    <dgm:cxn modelId="{56B42399-2260-CB45-8DD8-F6BBD081A195}" srcId="{E01D9B99-5715-624E-BF68-3A7F789F7D01}" destId="{52FAFF43-8CB4-5D41-A477-7E1540EDEC5A}" srcOrd="3" destOrd="0" parTransId="{8A723212-E769-864F-8159-0451578DC98C}" sibTransId="{E1F4E47C-56EC-544C-BAD1-CE512914278A}"/>
    <dgm:cxn modelId="{DFA5BFC3-A8C1-1449-B667-64CB8E3D39BB}" srcId="{E01D9B99-5715-624E-BF68-3A7F789F7D01}" destId="{B77F8CD9-A400-6A4C-B0FB-EEDC3F5628B7}" srcOrd="5" destOrd="0" parTransId="{ED4531A8-AC42-BD4B-B6F6-B611BD9965BE}" sibTransId="{DB080492-37B5-994F-8EBF-365ADD79BF46}"/>
    <dgm:cxn modelId="{687C87EA-FFCC-B947-8F75-F64A86A26A69}" type="presOf" srcId="{B77F8CD9-A400-6A4C-B0FB-EEDC3F5628B7}" destId="{ED547F87-351B-114F-A022-7DA10F0F665A}" srcOrd="0" destOrd="0" presId="urn:microsoft.com/office/officeart/2005/8/layout/venn1"/>
    <dgm:cxn modelId="{D58A59F0-6260-D447-A46C-25917B932A4D}" type="presOf" srcId="{C2BB9FC9-5AEA-D54A-88F8-5FE32F252091}" destId="{69B6B289-5402-9044-8BDB-9A0753A8FBE8}" srcOrd="0" destOrd="0" presId="urn:microsoft.com/office/officeart/2005/8/layout/venn1"/>
    <dgm:cxn modelId="{C61E73DA-19E5-6143-A57C-608F4F148504}" type="presParOf" srcId="{0E6B3A54-FC03-EA45-A7E5-0AC74692B17B}" destId="{A167BDF8-BF3E-3640-83F2-40916AFC624A}" srcOrd="0" destOrd="0" presId="urn:microsoft.com/office/officeart/2005/8/layout/venn1"/>
    <dgm:cxn modelId="{0CC52F79-7840-5248-A468-A9F68B4BDABB}" type="presParOf" srcId="{0E6B3A54-FC03-EA45-A7E5-0AC74692B17B}" destId="{69B6B289-5402-9044-8BDB-9A0753A8FBE8}" srcOrd="1" destOrd="0" presId="urn:microsoft.com/office/officeart/2005/8/layout/venn1"/>
    <dgm:cxn modelId="{02F62915-548F-DF41-ADA4-87A49C0A2D30}" type="presParOf" srcId="{0E6B3A54-FC03-EA45-A7E5-0AC74692B17B}" destId="{477E43B7-2293-6640-A231-F6D2A6255056}" srcOrd="2" destOrd="0" presId="urn:microsoft.com/office/officeart/2005/8/layout/venn1"/>
    <dgm:cxn modelId="{78C8DC99-1970-A840-BE2A-20EA4498285B}" type="presParOf" srcId="{0E6B3A54-FC03-EA45-A7E5-0AC74692B17B}" destId="{11F7061D-32C9-5948-AC25-48E159D2AA69}" srcOrd="3" destOrd="0" presId="urn:microsoft.com/office/officeart/2005/8/layout/venn1"/>
    <dgm:cxn modelId="{64900E71-044F-634F-885B-A1F47D3F4188}" type="presParOf" srcId="{0E6B3A54-FC03-EA45-A7E5-0AC74692B17B}" destId="{DB6BEDCE-25A6-CA45-B31F-09572E30118F}" srcOrd="4" destOrd="0" presId="urn:microsoft.com/office/officeart/2005/8/layout/venn1"/>
    <dgm:cxn modelId="{F51EA367-075C-DD4C-AA52-5EB497328310}" type="presParOf" srcId="{0E6B3A54-FC03-EA45-A7E5-0AC74692B17B}" destId="{C088978D-F999-E04D-9C0E-502E27C38989}" srcOrd="5" destOrd="0" presId="urn:microsoft.com/office/officeart/2005/8/layout/venn1"/>
    <dgm:cxn modelId="{6B2246FF-774E-B247-8772-D2D69D18B0B1}" type="presParOf" srcId="{0E6B3A54-FC03-EA45-A7E5-0AC74692B17B}" destId="{C34EFCCA-D1AD-704D-8A60-D35323F311AA}" srcOrd="6" destOrd="0" presId="urn:microsoft.com/office/officeart/2005/8/layout/venn1"/>
    <dgm:cxn modelId="{5FB99859-55E0-5745-9CEF-48229B9DE313}" type="presParOf" srcId="{0E6B3A54-FC03-EA45-A7E5-0AC74692B17B}" destId="{D3613036-C7DF-A444-822B-94F0E2C15D34}" srcOrd="7" destOrd="0" presId="urn:microsoft.com/office/officeart/2005/8/layout/venn1"/>
    <dgm:cxn modelId="{651120D0-2261-3449-9834-49612B6374FC}" type="presParOf" srcId="{0E6B3A54-FC03-EA45-A7E5-0AC74692B17B}" destId="{5B00A66B-5E31-6E41-A273-D9B7683A8FBB}" srcOrd="8" destOrd="0" presId="urn:microsoft.com/office/officeart/2005/8/layout/venn1"/>
    <dgm:cxn modelId="{3945D060-EB04-EB44-8C52-FE182B7FECF9}" type="presParOf" srcId="{0E6B3A54-FC03-EA45-A7E5-0AC74692B17B}" destId="{2E05EB55-B992-8E44-85BA-9C43D7181244}" srcOrd="9" destOrd="0" presId="urn:microsoft.com/office/officeart/2005/8/layout/venn1"/>
    <dgm:cxn modelId="{E55EBD8F-4AA2-074D-9FEB-F81B4C3792CD}" type="presParOf" srcId="{0E6B3A54-FC03-EA45-A7E5-0AC74692B17B}" destId="{46312182-8234-D649-9B54-02CAA09528D2}" srcOrd="10" destOrd="0" presId="urn:microsoft.com/office/officeart/2005/8/layout/venn1"/>
    <dgm:cxn modelId="{A5E2F3DF-7B3E-4245-8DB9-66FDBC934F00}" type="presParOf" srcId="{0E6B3A54-FC03-EA45-A7E5-0AC74692B17B}" destId="{ED547F87-351B-114F-A022-7DA10F0F665A}" srcOrd="11" destOrd="0" presId="urn:microsoft.com/office/officeart/2005/8/layout/venn1"/>
    <dgm:cxn modelId="{1412B11E-4A6E-EF4C-92E9-62EB00F14BB4}" type="presParOf" srcId="{0E6B3A54-FC03-EA45-A7E5-0AC74692B17B}" destId="{B3EBD6FA-27BC-A846-9F3B-0AA882CCF3E6}" srcOrd="12" destOrd="0" presId="urn:microsoft.com/office/officeart/2005/8/layout/venn1"/>
    <dgm:cxn modelId="{9EBADAA6-FE05-F64D-B765-8910A6B9BB57}" type="presParOf" srcId="{0E6B3A54-FC03-EA45-A7E5-0AC74692B17B}" destId="{69746324-49B7-CB4A-868C-5223104B7A3B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67BDF8-BF3E-3640-83F2-40916AFC624A}">
      <dsp:nvSpPr>
        <dsp:cNvPr id="0" name=""/>
        <dsp:cNvSpPr/>
      </dsp:nvSpPr>
      <dsp:spPr>
        <a:xfrm>
          <a:off x="2212592" y="899760"/>
          <a:ext cx="1152655" cy="1152796"/>
        </a:xfrm>
        <a:prstGeom prst="ellipse">
          <a:avLst/>
        </a:prstGeom>
        <a:solidFill>
          <a:srgbClr val="69C069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9B6B289-5402-9044-8BDB-9A0753A8FBE8}">
      <dsp:nvSpPr>
        <dsp:cNvPr id="0" name=""/>
        <dsp:cNvSpPr/>
      </dsp:nvSpPr>
      <dsp:spPr>
        <a:xfrm>
          <a:off x="2128544" y="182864"/>
          <a:ext cx="1320750" cy="70680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rgbClr val="69C069"/>
              </a:solidFill>
              <a:latin typeface="Nunito" pitchFamily="2" charset="77"/>
            </a:rPr>
            <a:t>Experience of abuse</a:t>
          </a:r>
        </a:p>
      </dsp:txBody>
      <dsp:txXfrm>
        <a:off x="2128544" y="182864"/>
        <a:ext cx="1320750" cy="706803"/>
      </dsp:txXfrm>
    </dsp:sp>
    <dsp:sp modelId="{477E43B7-2293-6640-A231-F6D2A6255056}">
      <dsp:nvSpPr>
        <dsp:cNvPr id="0" name=""/>
        <dsp:cNvSpPr/>
      </dsp:nvSpPr>
      <dsp:spPr>
        <a:xfrm>
          <a:off x="2550704" y="1062325"/>
          <a:ext cx="1152655" cy="1152796"/>
        </a:xfrm>
        <a:prstGeom prst="ellipse">
          <a:avLst/>
        </a:prstGeom>
        <a:solidFill>
          <a:srgbClr val="69C069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1F7061D-32C9-5948-AC25-48E159D2AA69}">
      <dsp:nvSpPr>
        <dsp:cNvPr id="0" name=""/>
        <dsp:cNvSpPr/>
      </dsp:nvSpPr>
      <dsp:spPr>
        <a:xfrm>
          <a:off x="3651283" y="728608"/>
          <a:ext cx="1248709" cy="77748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rgbClr val="69C069"/>
              </a:solidFill>
              <a:latin typeface="Nunito" pitchFamily="2" charset="77"/>
            </a:rPr>
            <a:t>Relationship breakdown</a:t>
          </a:r>
        </a:p>
      </dsp:txBody>
      <dsp:txXfrm>
        <a:off x="3651283" y="728608"/>
        <a:ext cx="1248709" cy="777483"/>
      </dsp:txXfrm>
    </dsp:sp>
    <dsp:sp modelId="{DB6BEDCE-25A6-CA45-B31F-09572E30118F}">
      <dsp:nvSpPr>
        <dsp:cNvPr id="0" name=""/>
        <dsp:cNvSpPr/>
      </dsp:nvSpPr>
      <dsp:spPr>
        <a:xfrm>
          <a:off x="2633791" y="1428096"/>
          <a:ext cx="1152655" cy="1152796"/>
        </a:xfrm>
        <a:prstGeom prst="ellipse">
          <a:avLst/>
        </a:prstGeom>
        <a:solidFill>
          <a:srgbClr val="69C069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088978D-F999-E04D-9C0E-502E27C38989}">
      <dsp:nvSpPr>
        <dsp:cNvPr id="0" name=""/>
        <dsp:cNvSpPr/>
      </dsp:nvSpPr>
      <dsp:spPr>
        <a:xfrm>
          <a:off x="3874177" y="1660988"/>
          <a:ext cx="1224696" cy="83049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rgbClr val="69C069"/>
              </a:solidFill>
              <a:latin typeface="Nunito" pitchFamily="2" charset="77"/>
            </a:rPr>
            <a:t>Poor mental health and/or Addiction</a:t>
          </a:r>
        </a:p>
      </dsp:txBody>
      <dsp:txXfrm>
        <a:off x="3874177" y="1660988"/>
        <a:ext cx="1224696" cy="830494"/>
      </dsp:txXfrm>
    </dsp:sp>
    <dsp:sp modelId="{C34EFCCA-D1AD-704D-8A60-D35323F311AA}">
      <dsp:nvSpPr>
        <dsp:cNvPr id="0" name=""/>
        <dsp:cNvSpPr/>
      </dsp:nvSpPr>
      <dsp:spPr>
        <a:xfrm>
          <a:off x="2399898" y="1721420"/>
          <a:ext cx="1152655" cy="1152796"/>
        </a:xfrm>
        <a:prstGeom prst="ellipse">
          <a:avLst/>
        </a:prstGeom>
        <a:solidFill>
          <a:srgbClr val="69C069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3613036-C7DF-A444-822B-94F0E2C15D34}">
      <dsp:nvSpPr>
        <dsp:cNvPr id="0" name=""/>
        <dsp:cNvSpPr/>
      </dsp:nvSpPr>
      <dsp:spPr>
        <a:xfrm>
          <a:off x="3174525" y="2694210"/>
          <a:ext cx="1320750" cy="75981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rgbClr val="69C069"/>
              </a:solidFill>
              <a:latin typeface="Nunito" pitchFamily="2" charset="77"/>
            </a:rPr>
            <a:t>Negative educational outcomes</a:t>
          </a:r>
        </a:p>
      </dsp:txBody>
      <dsp:txXfrm>
        <a:off x="3174525" y="2694210"/>
        <a:ext cx="1320750" cy="759813"/>
      </dsp:txXfrm>
    </dsp:sp>
    <dsp:sp modelId="{5B00A66B-5E31-6E41-A273-D9B7683A8FBB}">
      <dsp:nvSpPr>
        <dsp:cNvPr id="0" name=""/>
        <dsp:cNvSpPr/>
      </dsp:nvSpPr>
      <dsp:spPr>
        <a:xfrm>
          <a:off x="2025285" y="1721420"/>
          <a:ext cx="1152655" cy="1152796"/>
        </a:xfrm>
        <a:prstGeom prst="ellipse">
          <a:avLst/>
        </a:prstGeom>
        <a:solidFill>
          <a:srgbClr val="69C069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E05EB55-B992-8E44-85BA-9C43D7181244}">
      <dsp:nvSpPr>
        <dsp:cNvPr id="0" name=""/>
        <dsp:cNvSpPr/>
      </dsp:nvSpPr>
      <dsp:spPr>
        <a:xfrm>
          <a:off x="1162680" y="2648492"/>
          <a:ext cx="1320750" cy="75981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rgbClr val="69C069"/>
              </a:solidFill>
              <a:latin typeface="Nunito" pitchFamily="2" charset="77"/>
            </a:rPr>
            <a:t>Lack of employment</a:t>
          </a:r>
        </a:p>
      </dsp:txBody>
      <dsp:txXfrm>
        <a:off x="1162680" y="2648492"/>
        <a:ext cx="1320750" cy="759813"/>
      </dsp:txXfrm>
    </dsp:sp>
    <dsp:sp modelId="{46312182-8234-D649-9B54-02CAA09528D2}">
      <dsp:nvSpPr>
        <dsp:cNvPr id="0" name=""/>
        <dsp:cNvSpPr/>
      </dsp:nvSpPr>
      <dsp:spPr>
        <a:xfrm>
          <a:off x="1791392" y="1428096"/>
          <a:ext cx="1152655" cy="1152796"/>
        </a:xfrm>
        <a:prstGeom prst="ellipse">
          <a:avLst/>
        </a:prstGeom>
        <a:solidFill>
          <a:srgbClr val="69C069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D547F87-351B-114F-A022-7DA10F0F665A}">
      <dsp:nvSpPr>
        <dsp:cNvPr id="0" name=""/>
        <dsp:cNvSpPr/>
      </dsp:nvSpPr>
      <dsp:spPr>
        <a:xfrm>
          <a:off x="730445" y="1688021"/>
          <a:ext cx="1224696" cy="83049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rgbClr val="69C069"/>
              </a:solidFill>
              <a:latin typeface="Nunito" pitchFamily="2" charset="77"/>
            </a:rPr>
            <a:t>Disability</a:t>
          </a:r>
          <a:endParaRPr lang="en-GB" sz="1400" kern="1200" dirty="0">
            <a:solidFill>
              <a:srgbClr val="69C069"/>
            </a:solidFill>
            <a:latin typeface="Nunito" pitchFamily="2" charset="77"/>
          </a:endParaRPr>
        </a:p>
      </dsp:txBody>
      <dsp:txXfrm>
        <a:off x="730445" y="1688021"/>
        <a:ext cx="1224696" cy="830494"/>
      </dsp:txXfrm>
    </dsp:sp>
    <dsp:sp modelId="{B3EBD6FA-27BC-A846-9F3B-0AA882CCF3E6}">
      <dsp:nvSpPr>
        <dsp:cNvPr id="0" name=""/>
        <dsp:cNvSpPr/>
      </dsp:nvSpPr>
      <dsp:spPr>
        <a:xfrm>
          <a:off x="1874480" y="1062325"/>
          <a:ext cx="1152655" cy="1152796"/>
        </a:xfrm>
        <a:prstGeom prst="ellipse">
          <a:avLst/>
        </a:prstGeom>
        <a:solidFill>
          <a:srgbClr val="69C069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9746324-49B7-CB4A-868C-5223104B7A3B}">
      <dsp:nvSpPr>
        <dsp:cNvPr id="0" name=""/>
        <dsp:cNvSpPr/>
      </dsp:nvSpPr>
      <dsp:spPr>
        <a:xfrm>
          <a:off x="815041" y="790154"/>
          <a:ext cx="1248709" cy="77748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rgbClr val="69C069"/>
              </a:solidFill>
              <a:latin typeface="Nunito" pitchFamily="2" charset="77"/>
            </a:rPr>
            <a:t>Poor physical health</a:t>
          </a:r>
        </a:p>
      </dsp:txBody>
      <dsp:txXfrm>
        <a:off x="815041" y="790154"/>
        <a:ext cx="1248709" cy="777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GB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GB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23100"/>
            <a:ext cx="8520600" cy="164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2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Suffolk Coastal Poverty Action</a:t>
            </a:r>
            <a:endParaRPr sz="4200" b="1" dirty="0">
              <a:solidFill>
                <a:srgbClr val="45A92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307070"/>
            <a:ext cx="8520600" cy="14002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45A929"/>
                </a:solidFill>
                <a:latin typeface="Nunito"/>
                <a:sym typeface="Nunito"/>
              </a:rPr>
              <a:t>January, 2026</a:t>
            </a:r>
          </a:p>
        </p:txBody>
      </p:sp>
      <p:sp>
        <p:nvSpPr>
          <p:cNvPr id="2" name="Google Shape;54;p13">
            <a:extLst>
              <a:ext uri="{FF2B5EF4-FFF2-40B4-BE49-F238E27FC236}">
                <a16:creationId xmlns:a16="http://schemas.microsoft.com/office/drawing/2014/main" id="{CC1E3035-A918-5157-8F8B-A726F732631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green and white logo&#10;&#10;Description automatically generated">
            <a:extLst>
              <a:ext uri="{FF2B5EF4-FFF2-40B4-BE49-F238E27FC236}">
                <a16:creationId xmlns:a16="http://schemas.microsoft.com/office/drawing/2014/main" id="{F4C27F40-C743-95BC-0682-DCA2683003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9449" y="4366930"/>
            <a:ext cx="662852" cy="65164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44B0C-03BE-CC68-B3E1-E9B3F8D65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C5A90-F5ED-AD91-FA27-D9930DE0C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5. Our Referral relationships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63249-481A-3526-7812-EFF8C5387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4"/>
            <a:ext cx="3999900" cy="3204503"/>
          </a:xfrm>
        </p:spPr>
        <p:txBody>
          <a:bodyPr>
            <a:normAutofit lnSpcReduction="10000"/>
          </a:bodyPr>
          <a:lstStyle/>
          <a:p>
            <a:pPr marL="139700" indent="0">
              <a:lnSpc>
                <a:spcPct val="130000"/>
              </a:lnSpc>
              <a:buClr>
                <a:srgbClr val="92D050"/>
              </a:buClr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We have referral relationships with a number of different organisations: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East Suffolk District Council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Social housing providers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DWP / Job Centre +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Local Foodbanks, Fridges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Social prescribers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endParaRPr lang="en-GB" dirty="0">
              <a:latin typeface="Nunito"/>
              <a:ea typeface="Nunito"/>
              <a:cs typeface="Nunito"/>
              <a:sym typeface="Nunito"/>
            </a:endParaRPr>
          </a:p>
          <a:p>
            <a:pPr marL="139700" indent="0">
              <a:lnSpc>
                <a:spcPct val="130000"/>
              </a:lnSpc>
              <a:buClr>
                <a:srgbClr val="92D050"/>
              </a:buClr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We are always actively seeking to expand our referral relationships as we have recently been able to increase our capacity.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CBE5D-2F03-6247-2F97-D3EA7A34E0B2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32400" y="1155308"/>
            <a:ext cx="3999900" cy="3061741"/>
          </a:xfrm>
        </p:spPr>
        <p:txBody>
          <a:bodyPr>
            <a:normAutofit/>
          </a:bodyPr>
          <a:lstStyle/>
          <a:p>
            <a:pPr marL="139700" indent="0">
              <a:lnSpc>
                <a:spcPct val="110000"/>
              </a:lnSpc>
              <a:buNone/>
            </a:pPr>
            <a:r>
              <a:rPr lang="en-US" dirty="0">
                <a:latin typeface="Nunito"/>
              </a:rPr>
              <a:t>Service users can come to us: </a:t>
            </a:r>
          </a:p>
          <a:p>
            <a:pPr>
              <a:buClr>
                <a:srgbClr val="92D050"/>
              </a:buClr>
            </a:pPr>
            <a:r>
              <a:rPr lang="en-US" dirty="0">
                <a:latin typeface="Nunito"/>
              </a:rPr>
              <a:t>Through Referral partners (referrers ask Laura to contact the service user)</a:t>
            </a:r>
          </a:p>
          <a:p>
            <a:pPr>
              <a:buClr>
                <a:srgbClr val="92D050"/>
              </a:buClr>
            </a:pPr>
            <a:r>
              <a:rPr lang="en-US" dirty="0">
                <a:latin typeface="Nunito"/>
              </a:rPr>
              <a:t>In Clinic/Drop-in sessions (direct face-to-face contact)</a:t>
            </a:r>
          </a:p>
          <a:p>
            <a:pPr>
              <a:buClr>
                <a:srgbClr val="92D050"/>
              </a:buClr>
            </a:pPr>
            <a:r>
              <a:rPr lang="en-US" dirty="0">
                <a:latin typeface="Nunito"/>
              </a:rPr>
              <a:t>Via Christians Against Poverty (through a national 0800 number)</a:t>
            </a:r>
          </a:p>
          <a:p>
            <a:pPr>
              <a:buClr>
                <a:srgbClr val="92D050"/>
              </a:buClr>
            </a:pPr>
            <a:r>
              <a:rPr lang="en-US" dirty="0">
                <a:latin typeface="Nunito"/>
              </a:rPr>
              <a:t>Or directly through our help@ email or our helpline</a:t>
            </a:r>
          </a:p>
          <a:p>
            <a:pPr>
              <a:buClr>
                <a:srgbClr val="92D050"/>
              </a:buClr>
            </a:pPr>
            <a:endParaRPr lang="en-US" dirty="0">
              <a:latin typeface="Nunito"/>
            </a:endParaRPr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0813C4D8-2B98-ED07-28DD-39B31A60B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FE3070C9-B1D9-9D69-8589-BBB6FDA40461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037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08EEF-6BDA-750D-B63E-D0E34C6EB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3FF26-C54A-D88C-CD04-EB9B0A3C7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5. Our relationship with CAP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ADFEDD-6310-46BD-C8FD-59AAE3A15DB7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688541" y="1139494"/>
            <a:ext cx="4143759" cy="2574354"/>
          </a:xfrm>
        </p:spPr>
        <p:txBody>
          <a:bodyPr>
            <a:normAutofit/>
          </a:bodyPr>
          <a:lstStyle/>
          <a:p>
            <a:pPr marL="139700" indent="0">
              <a:buNone/>
            </a:pPr>
            <a:r>
              <a:rPr lang="en-US" b="1" dirty="0">
                <a:solidFill>
                  <a:srgbClr val="69C069"/>
                </a:solidFill>
                <a:latin typeface="Nunito" pitchFamily="2" charset="77"/>
              </a:rPr>
              <a:t>Suffolk Coastal Poverty Action </a:t>
            </a:r>
            <a:r>
              <a:rPr lang="en-US" dirty="0">
                <a:latin typeface="Nunito" pitchFamily="2" charset="77"/>
              </a:rPr>
              <a:t>(SCPA) is a local Charity (legally part of SKC Church) which raises volunteers and funds to support paid staff and other costs to offer services in our catchment area.</a:t>
            </a:r>
          </a:p>
          <a:p>
            <a:pPr marL="139700" indent="0">
              <a:buNone/>
            </a:pPr>
            <a:endParaRPr lang="en-US" dirty="0">
              <a:latin typeface="Nunito" pitchFamily="2" charset="77"/>
            </a:endParaRPr>
          </a:p>
          <a:p>
            <a:pPr marL="139700" indent="0">
              <a:buNone/>
            </a:pPr>
            <a:r>
              <a:rPr lang="en-US" dirty="0">
                <a:latin typeface="Nunito" pitchFamily="2" charset="77"/>
              </a:rPr>
              <a:t>We have a leadership role in guiding CAP’s policies and </a:t>
            </a:r>
            <a:r>
              <a:rPr lang="en-US" dirty="0" err="1">
                <a:latin typeface="Nunito" pitchFamily="2" charset="77"/>
              </a:rPr>
              <a:t>programme</a:t>
            </a:r>
            <a:r>
              <a:rPr lang="en-US" dirty="0">
                <a:latin typeface="Nunito" pitchFamily="2" charset="77"/>
              </a:rPr>
              <a:t> nationally.</a:t>
            </a:r>
          </a:p>
          <a:p>
            <a:pPr marL="139700" indent="0">
              <a:lnSpc>
                <a:spcPct val="130000"/>
              </a:lnSpc>
              <a:buNone/>
            </a:pPr>
            <a:endParaRPr lang="en-US" dirty="0">
              <a:latin typeface="Nunito"/>
            </a:endParaRPr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3688F473-2F2D-7F10-A842-569B0D774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DBB04322-3B3E-6A75-D08D-17D7643ED2F7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B7728B7-4844-9CA4-6BAC-E1022BD8FE19}"/>
              </a:ext>
            </a:extLst>
          </p:cNvPr>
          <p:cNvSpPr txBox="1">
            <a:spLocks/>
          </p:cNvSpPr>
          <p:nvPr/>
        </p:nvSpPr>
        <p:spPr>
          <a:xfrm>
            <a:off x="332115" y="3050011"/>
            <a:ext cx="3841581" cy="1103941"/>
          </a:xfrm>
          <a:prstGeom prst="rect">
            <a:avLst/>
          </a:prstGeom>
          <a:noFill/>
          <a:ln w="19050">
            <a:solidFill>
              <a:srgbClr val="69C069"/>
            </a:solidFill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9700" indent="0">
              <a:lnSpc>
                <a:spcPct val="130000"/>
              </a:lnSpc>
              <a:buFont typeface="Arial"/>
              <a:buNone/>
            </a:pPr>
            <a:r>
              <a:rPr lang="en-US" dirty="0">
                <a:latin typeface="Nunito"/>
              </a:rPr>
              <a:t>The two entities are independent but work in close partnership to provide tangible help to those experiencing poverty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FF0447D-8D49-27F1-6A04-1DB1438456E1}"/>
              </a:ext>
            </a:extLst>
          </p:cNvPr>
          <p:cNvSpPr txBox="1">
            <a:spLocks/>
          </p:cNvSpPr>
          <p:nvPr/>
        </p:nvSpPr>
        <p:spPr>
          <a:xfrm>
            <a:off x="311699" y="1139494"/>
            <a:ext cx="4063077" cy="1835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9700" indent="0">
              <a:buFont typeface="Arial"/>
              <a:buNone/>
            </a:pPr>
            <a:r>
              <a:rPr lang="en-US" b="1" dirty="0">
                <a:solidFill>
                  <a:srgbClr val="69C069"/>
                </a:solidFill>
                <a:latin typeface="Nunito" pitchFamily="2" charset="77"/>
              </a:rPr>
              <a:t>Christians Against Poverty </a:t>
            </a:r>
            <a:r>
              <a:rPr lang="en-US" dirty="0">
                <a:latin typeface="Nunito" pitchFamily="2" charset="77"/>
              </a:rPr>
              <a:t>(CAP) is a national Charity with whom we partner closely.</a:t>
            </a:r>
          </a:p>
          <a:p>
            <a:pPr marL="139700" indent="0">
              <a:buFont typeface="Arial"/>
              <a:buNone/>
            </a:pPr>
            <a:r>
              <a:rPr lang="en-US" dirty="0">
                <a:latin typeface="Nunito" pitchFamily="2" charset="77"/>
              </a:rPr>
              <a:t>It provides regulatory cover (with FCA) for </a:t>
            </a:r>
            <a:br>
              <a:rPr lang="en-US" dirty="0">
                <a:latin typeface="Nunito" pitchFamily="2" charset="77"/>
              </a:rPr>
            </a:br>
            <a:r>
              <a:rPr lang="en-US" dirty="0">
                <a:latin typeface="Nunito" pitchFamily="2" charset="77"/>
              </a:rPr>
              <a:t>our Debt Help activities and facilitates a number of our other services through its training materials.</a:t>
            </a:r>
          </a:p>
        </p:txBody>
      </p:sp>
    </p:spTree>
    <p:extLst>
      <p:ext uri="{BB962C8B-B14F-4D97-AF65-F5344CB8AC3E}">
        <p14:creationId xmlns:p14="http://schemas.microsoft.com/office/powerpoint/2010/main" val="3289049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1F1FD-623C-712A-94A4-33F198C5A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977A8-447D-3EE9-28F3-77B5D77BA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5. </a:t>
            </a:r>
            <a:r>
              <a:rPr lang="en-GB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O</a:t>
            </a:r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ur Strategy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9725E2A4-8300-9E52-2D31-C6734A4AED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35C38F39-7375-3119-56F9-81738892006E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AE803E5-28C2-5B3A-B835-F8788DA23FBE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02742" y="1530591"/>
            <a:ext cx="3466338" cy="2530421"/>
          </a:xfrm>
        </p:spPr>
        <p:txBody>
          <a:bodyPr/>
          <a:lstStyle/>
          <a:p>
            <a:pPr marL="139700" indent="0">
              <a:buNone/>
            </a:pPr>
            <a:r>
              <a:rPr lang="en-US" dirty="0">
                <a:latin typeface="Nunito" pitchFamily="2" charset="77"/>
              </a:rPr>
              <a:t>From early-2025 to 2030, we are progressively transitioning to become a much broader anti-Poverty charity, “tough on its causes”.</a:t>
            </a:r>
          </a:p>
          <a:p>
            <a:pPr marL="139700" indent="0">
              <a:buNone/>
            </a:pPr>
            <a:endParaRPr lang="en-US" dirty="0">
              <a:latin typeface="Nunito" pitchFamily="2" charset="77"/>
            </a:endParaRPr>
          </a:p>
          <a:p>
            <a:pPr marL="139700" indent="0">
              <a:buNone/>
            </a:pPr>
            <a:r>
              <a:rPr lang="en-US" dirty="0">
                <a:latin typeface="Nunito" pitchFamily="2" charset="77"/>
              </a:rPr>
              <a:t>This strategy is already well under way, with the launch of our Employment Support </a:t>
            </a:r>
            <a:r>
              <a:rPr lang="en-US" dirty="0" err="1">
                <a:latin typeface="Nunito" pitchFamily="2" charset="77"/>
              </a:rPr>
              <a:t>programme</a:t>
            </a:r>
            <a:r>
              <a:rPr lang="en-US" dirty="0">
                <a:latin typeface="Nunito" pitchFamily="2" charset="77"/>
              </a:rPr>
              <a:t> and the formalization of our triage process.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18DE667-05F6-0A1E-122C-81ED2E562B94}"/>
              </a:ext>
            </a:extLst>
          </p:cNvPr>
          <p:cNvSpPr txBox="1">
            <a:spLocks/>
          </p:cNvSpPr>
          <p:nvPr/>
        </p:nvSpPr>
        <p:spPr>
          <a:xfrm>
            <a:off x="350950" y="966836"/>
            <a:ext cx="2745472" cy="46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9700" indent="0">
              <a:buFont typeface="Arial"/>
              <a:buNone/>
            </a:pPr>
            <a:r>
              <a:rPr lang="en-US" dirty="0">
                <a:latin typeface="Nunito" pitchFamily="2" charset="77"/>
              </a:rPr>
              <a:t>Our evolution:</a:t>
            </a:r>
          </a:p>
        </p:txBody>
      </p:sp>
      <p:sp>
        <p:nvSpPr>
          <p:cNvPr id="16" name="Down Arrow 15">
            <a:extLst>
              <a:ext uri="{FF2B5EF4-FFF2-40B4-BE49-F238E27FC236}">
                <a16:creationId xmlns:a16="http://schemas.microsoft.com/office/drawing/2014/main" id="{68874F28-6914-7D57-5916-32E146A00A0F}"/>
              </a:ext>
            </a:extLst>
          </p:cNvPr>
          <p:cNvSpPr/>
          <p:nvPr/>
        </p:nvSpPr>
        <p:spPr>
          <a:xfrm>
            <a:off x="6298266" y="2088427"/>
            <a:ext cx="285750" cy="451684"/>
          </a:xfrm>
          <a:prstGeom prst="downArrow">
            <a:avLst/>
          </a:prstGeom>
          <a:solidFill>
            <a:srgbClr val="69C069"/>
          </a:solidFill>
          <a:ln>
            <a:solidFill>
              <a:srgbClr val="69C0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0C7E64D-BF8A-1CB5-2B79-3A6F5BE945A7}"/>
              </a:ext>
            </a:extLst>
          </p:cNvPr>
          <p:cNvSpPr txBox="1">
            <a:spLocks/>
          </p:cNvSpPr>
          <p:nvPr/>
        </p:nvSpPr>
        <p:spPr>
          <a:xfrm>
            <a:off x="4222376" y="398913"/>
            <a:ext cx="4437530" cy="1734687"/>
          </a:xfrm>
          <a:prstGeom prst="rect">
            <a:avLst/>
          </a:prstGeom>
          <a:solidFill>
            <a:srgbClr val="5DFFAC"/>
          </a:solidFill>
          <a:effectLst>
            <a:outerShdw blurRad="40000" dist="20000" dir="5400000" rotWithShape="0">
              <a:schemeClr val="bg1">
                <a:alpha val="38000"/>
              </a:schemeClr>
            </a:outerShdw>
            <a:softEdge rad="113696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139700" indent="0" algn="ctr">
              <a:lnSpc>
                <a:spcPct val="150000"/>
              </a:lnSpc>
              <a:spcBef>
                <a:spcPts val="600"/>
              </a:spcBef>
              <a:buFont typeface="Arial"/>
              <a:buNone/>
            </a:pPr>
            <a:r>
              <a:rPr lang="en-US" sz="1600" b="1" dirty="0">
                <a:solidFill>
                  <a:schemeClr val="tx1"/>
                </a:solidFill>
                <a:latin typeface="Nunito"/>
              </a:rPr>
              <a:t>2018 to 2025</a:t>
            </a:r>
          </a:p>
          <a:p>
            <a:pPr marL="139700" indent="0" algn="ctr">
              <a:lnSpc>
                <a:spcPct val="150000"/>
              </a:lnSpc>
              <a:spcBef>
                <a:spcPts val="600"/>
              </a:spcBef>
              <a:buFont typeface="Arial"/>
              <a:buNone/>
            </a:pPr>
            <a:r>
              <a:rPr lang="en-US" sz="1600" b="1" dirty="0">
                <a:solidFill>
                  <a:schemeClr val="tx1"/>
                </a:solidFill>
                <a:latin typeface="Nunito"/>
              </a:rPr>
              <a:t>Suffolk Coastal Debt Centre:</a:t>
            </a:r>
          </a:p>
          <a:p>
            <a:pPr marL="139700" indent="0" algn="ctr">
              <a:lnSpc>
                <a:spcPct val="150000"/>
              </a:lnSpc>
              <a:buFont typeface="Arial"/>
              <a:buNone/>
            </a:pPr>
            <a:r>
              <a:rPr lang="en-US" sz="1600" b="1" dirty="0">
                <a:solidFill>
                  <a:schemeClr val="tx1"/>
                </a:solidFill>
                <a:latin typeface="Nunito"/>
              </a:rPr>
              <a:t>A Debt Help organization </a:t>
            </a:r>
          </a:p>
          <a:p>
            <a:pPr marL="139700" indent="0" algn="ctr">
              <a:lnSpc>
                <a:spcPct val="150000"/>
              </a:lnSpc>
              <a:buFont typeface="Arial"/>
              <a:buNone/>
            </a:pPr>
            <a:r>
              <a:rPr lang="en-US" sz="1600" b="1" dirty="0">
                <a:solidFill>
                  <a:schemeClr val="tx1"/>
                </a:solidFill>
                <a:latin typeface="Nunito"/>
              </a:rPr>
              <a:t>with a range of collateral activities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6338E2C-0ED3-7CA0-0668-FD4FE60C7D2F}"/>
              </a:ext>
            </a:extLst>
          </p:cNvPr>
          <p:cNvSpPr txBox="1">
            <a:spLocks/>
          </p:cNvSpPr>
          <p:nvPr/>
        </p:nvSpPr>
        <p:spPr>
          <a:xfrm>
            <a:off x="4222376" y="2553418"/>
            <a:ext cx="4437530" cy="1734687"/>
          </a:xfrm>
          <a:prstGeom prst="rect">
            <a:avLst/>
          </a:prstGeom>
          <a:solidFill>
            <a:srgbClr val="5DFFAC"/>
          </a:solidFill>
          <a:effectLst>
            <a:outerShdw blurRad="40000" dist="20000" dir="5400000" rotWithShape="0">
              <a:schemeClr val="bg1">
                <a:alpha val="38000"/>
              </a:schemeClr>
            </a:outerShdw>
            <a:softEdge rad="113696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139700" indent="0" algn="ctr">
              <a:lnSpc>
                <a:spcPct val="130000"/>
              </a:lnSpc>
              <a:spcBef>
                <a:spcPts val="600"/>
              </a:spcBef>
              <a:buNone/>
            </a:pPr>
            <a:endParaRPr lang="en-US" sz="400" b="1" dirty="0">
              <a:solidFill>
                <a:schemeClr val="tx1"/>
              </a:solidFill>
              <a:latin typeface="Nunito"/>
            </a:endParaRPr>
          </a:p>
          <a:p>
            <a:pPr marL="139700" indent="0" algn="ctr">
              <a:lnSpc>
                <a:spcPct val="130000"/>
              </a:lnSpc>
              <a:spcBef>
                <a:spcPts val="6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Nunito"/>
              </a:rPr>
              <a:t>2030</a:t>
            </a:r>
          </a:p>
          <a:p>
            <a:pPr marL="139700" indent="0" algn="ctr">
              <a:lnSpc>
                <a:spcPct val="130000"/>
              </a:lnSpc>
              <a:spcBef>
                <a:spcPts val="6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Nunito"/>
              </a:rPr>
              <a:t>An anti-Poverty charity that tackles poverty holistically</a:t>
            </a:r>
          </a:p>
        </p:txBody>
      </p:sp>
    </p:spTree>
    <p:extLst>
      <p:ext uri="{BB962C8B-B14F-4D97-AF65-F5344CB8AC3E}">
        <p14:creationId xmlns:p14="http://schemas.microsoft.com/office/powerpoint/2010/main" val="297559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93F8B-928E-CF12-69E6-9DD89D783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9271E-6C52-17DF-6839-709BE5F85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Equality and Access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06065-762F-FF58-1190-C3E665C1B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699" y="1152763"/>
            <a:ext cx="4499457" cy="3433952"/>
          </a:xfrm>
        </p:spPr>
        <p:txBody>
          <a:bodyPr>
            <a:normAutofit lnSpcReduction="10000"/>
          </a:bodyPr>
          <a:lstStyle/>
          <a:p>
            <a:pPr marL="139700" indent="0">
              <a:buClr>
                <a:srgbClr val="92D050"/>
              </a:buClr>
              <a:buNone/>
            </a:pPr>
            <a:r>
              <a:rPr lang="en-GB" sz="2000" b="1" dirty="0">
                <a:solidFill>
                  <a:srgbClr val="45A929"/>
                </a:solidFill>
                <a:latin typeface="Nunito"/>
                <a:sym typeface="Nunito"/>
              </a:rPr>
              <a:t>Our Service Users:</a:t>
            </a:r>
          </a:p>
          <a:p>
            <a:pPr>
              <a:buClr>
                <a:srgbClr val="92D050"/>
              </a:buClr>
            </a:pPr>
            <a:endParaRPr lang="en-GB" sz="1000" dirty="0">
              <a:latin typeface="Nunito"/>
              <a:ea typeface="Nunito"/>
              <a:cs typeface="Nunito"/>
              <a:sym typeface="Nunito"/>
            </a:endParaRPr>
          </a:p>
          <a:p>
            <a:pPr>
              <a:lnSpc>
                <a:spcPct val="140000"/>
              </a:lnSpc>
              <a:buClr>
                <a:srgbClr val="92D050"/>
              </a:buClr>
            </a:pPr>
            <a:r>
              <a:rPr lang="en-GB" sz="1600" dirty="0">
                <a:latin typeface="Nunito"/>
                <a:ea typeface="Nunito"/>
                <a:cs typeface="Nunito"/>
                <a:sym typeface="Nunito"/>
              </a:rPr>
              <a:t>All our services are provided free of any charge to our service users.</a:t>
            </a:r>
          </a:p>
          <a:p>
            <a:pPr>
              <a:lnSpc>
                <a:spcPct val="140000"/>
              </a:lnSpc>
              <a:buClr>
                <a:srgbClr val="92D050"/>
              </a:buClr>
            </a:pPr>
            <a:r>
              <a:rPr lang="en-GB" sz="1600" dirty="0">
                <a:latin typeface="Nunito"/>
                <a:ea typeface="Nunito"/>
                <a:cs typeface="Nunito"/>
                <a:sym typeface="Nunito"/>
              </a:rPr>
              <a:t>People of all faiths and none are all welcomed to use our services, without conditionality.</a:t>
            </a:r>
          </a:p>
          <a:p>
            <a:pPr>
              <a:lnSpc>
                <a:spcPct val="140000"/>
              </a:lnSpc>
              <a:buClr>
                <a:srgbClr val="92D050"/>
              </a:buClr>
            </a:pPr>
            <a:r>
              <a:rPr lang="en-GB" sz="1600" dirty="0">
                <a:latin typeface="Nunito"/>
                <a:ea typeface="Nunito"/>
                <a:cs typeface="Nunito"/>
                <a:sym typeface="Nunito"/>
              </a:rPr>
              <a:t>All people, regardless of any protected characteristics under the Equality Act 2010, are welcomed to use our services.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20368-9CBD-29DD-6AAE-D93EAF8A798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916886" y="1152763"/>
            <a:ext cx="3759754" cy="2626836"/>
          </a:xfrm>
        </p:spPr>
        <p:txBody>
          <a:bodyPr>
            <a:normAutofit/>
          </a:bodyPr>
          <a:lstStyle/>
          <a:p>
            <a:pPr marL="139700" indent="0">
              <a:buClr>
                <a:srgbClr val="92D050"/>
              </a:buClr>
              <a:buNone/>
            </a:pPr>
            <a:r>
              <a:rPr lang="en-GB" sz="2000" b="1" dirty="0">
                <a:solidFill>
                  <a:srgbClr val="45A929"/>
                </a:solidFill>
                <a:latin typeface="Nunito"/>
                <a:sym typeface="Nunito"/>
              </a:rPr>
              <a:t>Our organisation &amp; ethos:</a:t>
            </a:r>
          </a:p>
          <a:p>
            <a:pPr>
              <a:buClr>
                <a:srgbClr val="92D050"/>
              </a:buClr>
            </a:pPr>
            <a:endParaRPr lang="en-GB" sz="1000" dirty="0">
              <a:latin typeface="Nunito"/>
              <a:sym typeface="Nunito"/>
            </a:endParaRP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sz="1600" dirty="0">
                <a:latin typeface="Nunito"/>
                <a:sym typeface="Nunito"/>
              </a:rPr>
              <a:t>Suffolk Coastal Poverty Action is a Christian organisation. 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sz="1600" dirty="0">
                <a:latin typeface="Nunito"/>
                <a:ea typeface="Nunito"/>
                <a:cs typeface="Nunito"/>
                <a:sym typeface="Nunito"/>
              </a:rPr>
              <a:t>All its staff and volunteers are members of local Churches.</a:t>
            </a:r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EA16B0F0-BE05-95F6-6FE1-84DD2ACEB5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D2CFFAC9-D0CC-EA2C-4B4B-97BFFBB186D1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93E082E-542C-C205-5263-210EFD209B42}"/>
              </a:ext>
            </a:extLst>
          </p:cNvPr>
          <p:cNvSpPr txBox="1">
            <a:spLocks/>
          </p:cNvSpPr>
          <p:nvPr/>
        </p:nvSpPr>
        <p:spPr>
          <a:xfrm>
            <a:off x="5013628" y="3249406"/>
            <a:ext cx="3556631" cy="836699"/>
          </a:xfrm>
          <a:prstGeom prst="rect">
            <a:avLst/>
          </a:prstGeom>
          <a:noFill/>
          <a:ln w="19050">
            <a:solidFill>
              <a:srgbClr val="69C069"/>
            </a:solidFill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9700" indent="0">
              <a:lnSpc>
                <a:spcPct val="130000"/>
              </a:lnSpc>
              <a:buFont typeface="Arial"/>
              <a:buNone/>
            </a:pPr>
            <a:r>
              <a:rPr lang="en-US" sz="1600" dirty="0">
                <a:latin typeface="Nunito"/>
              </a:rPr>
              <a:t>Suffolk Coastal Poverty Action has a strict no-</a:t>
            </a:r>
            <a:r>
              <a:rPr lang="en-US" sz="1600">
                <a:latin typeface="Nunito"/>
              </a:rPr>
              <a:t>Proselytisation</a:t>
            </a:r>
            <a:r>
              <a:rPr lang="en-US" sz="1600" dirty="0">
                <a:latin typeface="Nunito"/>
              </a:rPr>
              <a:t> policy</a:t>
            </a:r>
          </a:p>
        </p:txBody>
      </p:sp>
    </p:spTree>
    <p:extLst>
      <p:ext uri="{BB962C8B-B14F-4D97-AF65-F5344CB8AC3E}">
        <p14:creationId xmlns:p14="http://schemas.microsoft.com/office/powerpoint/2010/main" val="3468732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94E32-8867-2664-D050-8AFD36611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710CA-4BC3-487F-8C88-9457FED39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1. Background and Context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4D2DF-6354-73FB-8269-82EED7729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4260300" cy="335989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The Suffolk Coastal Debt Centre was founded in 2018 as a debt help organisation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In the intervening 7+ years, other services have progressively been added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In 2025, we changed our name to Suffolk Coastal Poverty Action to reflect this wider mission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The organisation is legally part of SKC Church in </a:t>
            </a:r>
            <a:r>
              <a:rPr lang="en-GB" dirty="0" err="1">
                <a:latin typeface="Nunito"/>
                <a:ea typeface="Nunito"/>
                <a:cs typeface="Nunito"/>
                <a:sym typeface="Nunito"/>
              </a:rPr>
              <a:t>Saxmundham</a:t>
            </a:r>
            <a:endParaRPr lang="en-GB" dirty="0">
              <a:latin typeface="Nunito"/>
              <a:ea typeface="Nunito"/>
              <a:cs typeface="Nunito"/>
              <a:sym typeface="Nunito"/>
            </a:endParaRP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However, we partner with around 20 churches in East Suffolk of all denominations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ED7B61-530B-7FA6-C391-CAC9039B2DE2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32400" y="1456997"/>
            <a:ext cx="3660090" cy="2263357"/>
          </a:xfrm>
          <a:solidFill>
            <a:srgbClr val="5DFFAC"/>
          </a:solidFill>
          <a:effectLst>
            <a:outerShdw blurRad="40000" dist="20000" dir="5400000" rotWithShape="0">
              <a:schemeClr val="bg1">
                <a:alpha val="38000"/>
              </a:schemeClr>
            </a:outerShdw>
            <a:softEdge rad="113696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139700" indent="0" algn="ctr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Nunito"/>
              </a:rPr>
              <a:t>2018 to 2025</a:t>
            </a:r>
          </a:p>
          <a:p>
            <a:pPr marL="139700" indent="0" algn="ctr">
              <a:lnSpc>
                <a:spcPct val="150000"/>
              </a:lnSpc>
              <a:spcBef>
                <a:spcPts val="6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Nunito"/>
              </a:rPr>
              <a:t>Suffolk Coastal Debt Centre:</a:t>
            </a:r>
          </a:p>
          <a:p>
            <a:pPr marL="139700" indent="0" algn="ctr">
              <a:lnSpc>
                <a:spcPct val="150000"/>
              </a:lnSpc>
              <a:buNone/>
            </a:pPr>
            <a:r>
              <a:rPr lang="en-US" sz="1800" b="1" dirty="0">
                <a:solidFill>
                  <a:schemeClr val="tx1"/>
                </a:solidFill>
                <a:latin typeface="Nunito"/>
              </a:rPr>
              <a:t>A Debt Help organization </a:t>
            </a:r>
          </a:p>
          <a:p>
            <a:pPr marL="139700" indent="0" algn="ctr">
              <a:lnSpc>
                <a:spcPct val="150000"/>
              </a:lnSpc>
              <a:buNone/>
            </a:pPr>
            <a:r>
              <a:rPr lang="en-US" sz="1800" b="1" dirty="0">
                <a:solidFill>
                  <a:schemeClr val="tx1"/>
                </a:solidFill>
                <a:latin typeface="Nunito"/>
              </a:rPr>
              <a:t>with a range of </a:t>
            </a:r>
          </a:p>
          <a:p>
            <a:pPr marL="139700" indent="0" algn="ctr">
              <a:lnSpc>
                <a:spcPct val="150000"/>
              </a:lnSpc>
              <a:buNone/>
            </a:pPr>
            <a:r>
              <a:rPr lang="en-US" sz="1800" b="1" dirty="0">
                <a:solidFill>
                  <a:schemeClr val="tx1"/>
                </a:solidFill>
                <a:latin typeface="Nunito"/>
              </a:rPr>
              <a:t>collateral activities</a:t>
            </a:r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5EAE260B-EF7C-0AE6-2E63-1F38CEA89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0C29C5E5-AD1B-D940-1549-F608A338B85B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178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3F1B8-CF74-3B20-F25B-6C66FE6A8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9871F-BBB3-2FAA-244C-46E448FF4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. </a:t>
            </a:r>
            <a:r>
              <a:rPr lang="en-GB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Our</a:t>
            </a:r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 work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2470FA-F181-A43B-2AF2-C2BE63A6B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4"/>
            <a:ext cx="3999900" cy="3546001"/>
          </a:xfrm>
        </p:spPr>
        <p:txBody>
          <a:bodyPr>
            <a:normAutofit/>
          </a:bodyPr>
          <a:lstStyle/>
          <a:p>
            <a:pPr marL="139700" indent="0">
              <a:lnSpc>
                <a:spcPct val="130000"/>
              </a:lnSpc>
              <a:buClr>
                <a:srgbClr val="92D050"/>
              </a:buClr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SCPA offers a range of services, including: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Debt Help – working with those with unmanageable debts to become debt-free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Money Coaching – training people to manage their money and budget to avoid getting into trouble financially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Life Skills – working with people to give them vital life skills (budgeting, cooking, shopping wisely, mental health tips etc.)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US" dirty="0">
                <a:latin typeface="Nunito"/>
              </a:rPr>
              <a:t>Debt Centre Relief Fund – </a:t>
            </a:r>
            <a:r>
              <a:rPr lang="en-US" dirty="0" err="1">
                <a:latin typeface="Nunito"/>
              </a:rPr>
              <a:t>channelling</a:t>
            </a:r>
            <a:r>
              <a:rPr lang="en-US" dirty="0">
                <a:latin typeface="Nunito"/>
              </a:rPr>
              <a:t> emergency financial support to existing service users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endParaRPr lang="en-GB" dirty="0">
              <a:latin typeface="Nunito"/>
              <a:ea typeface="Nunito"/>
              <a:cs typeface="Nunito"/>
              <a:sym typeface="Nunito"/>
            </a:endParaRP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771FD-BA3D-8598-5D24-2C0EED019F9C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32400" y="1110139"/>
            <a:ext cx="3999900" cy="2922735"/>
          </a:xfrm>
        </p:spPr>
        <p:txBody>
          <a:bodyPr>
            <a:normAutofit lnSpcReduction="10000"/>
          </a:bodyPr>
          <a:lstStyle/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US" dirty="0">
                <a:latin typeface="Nunito"/>
              </a:rPr>
              <a:t>Debt First Responders “DFR” – a triage service to provide immediate support to all experiencing poverty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US" dirty="0">
                <a:latin typeface="Nunito"/>
              </a:rPr>
              <a:t>Counselling – we partner with and pay for professional counselling where our service users cannot access our services due to their mental ill health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US" dirty="0">
                <a:latin typeface="Nunito"/>
              </a:rPr>
              <a:t>Money guidance in Prisons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US" dirty="0">
                <a:latin typeface="Nunito"/>
              </a:rPr>
              <a:t>Money Coaching in Schools – financial education in Primary &amp; Secondary schools</a:t>
            </a:r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7FB0396D-1E47-B506-E55B-638FCC5AB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ADEF3FDE-2926-E581-FEBD-A385387D0B6E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279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E1D83-00B3-DE93-F3E7-0DD346C08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0CA5A-8BBB-2445-2F25-1811F6544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. Our coverage area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1E7CD-F8F6-C41A-9EBC-EB0441A822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3362960" y="1249279"/>
            <a:ext cx="5469340" cy="2741259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Our current catchment area is shown in purple.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East Suffolk has few large towns but there are a number of small market towns including: Woodbridge, Aldeburgh, Leiston, </a:t>
            </a:r>
            <a:r>
              <a:rPr lang="en-GB" dirty="0" err="1">
                <a:latin typeface="Nunito"/>
                <a:ea typeface="Nunito"/>
                <a:cs typeface="Nunito"/>
                <a:sym typeface="Nunito"/>
              </a:rPr>
              <a:t>Saxmundham</a:t>
            </a: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, Framlingham, Halesworth, Beccles and Southwold</a:t>
            </a:r>
          </a:p>
          <a:p>
            <a:pPr>
              <a:lnSpc>
                <a:spcPct val="130000"/>
              </a:lnSpc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In addition, there are literally dozens of villages and hamlets where amenities are few and public transport is virtually non-existent</a:t>
            </a:r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EE8A7E0D-9EC7-BB64-7797-229A9636A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4A2DF1FB-72B2-4918-FA23-E2A7DE7505C1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A map of a city&#10;&#10;Description automatically generated">
            <a:extLst>
              <a:ext uri="{FF2B5EF4-FFF2-40B4-BE49-F238E27FC236}">
                <a16:creationId xmlns:a16="http://schemas.microsoft.com/office/drawing/2014/main" id="{3C7400EF-09B6-8C66-6787-0D8BED00CA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919" y="1254161"/>
            <a:ext cx="2136555" cy="365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935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EB369-D4B4-1FAD-8BE6-55D3F2D7C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7BB2D-CD4D-2C80-65E8-81471FA49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. Poverty in East Suffolk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2B413-ED54-608B-3460-A7DDEB1E0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6220" y="1220219"/>
            <a:ext cx="7843278" cy="572701"/>
          </a:xfrm>
        </p:spPr>
        <p:txBody>
          <a:bodyPr/>
          <a:lstStyle/>
          <a:p>
            <a:pPr marL="139700" indent="0">
              <a:buNone/>
            </a:pPr>
            <a:r>
              <a:rPr lang="en-US" dirty="0">
                <a:latin typeface="Nunito"/>
              </a:rPr>
              <a:t>Over time, the circumstances and experience of our service users have changed:</a:t>
            </a:r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CE3A049E-4508-D2C0-6995-29695D4551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1DF72FE8-2403-F3DB-AC59-5B2B7E5905F9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F7EB51F-990F-08A5-7637-9DA207A759A4}"/>
              </a:ext>
            </a:extLst>
          </p:cNvPr>
          <p:cNvSpPr/>
          <p:nvPr/>
        </p:nvSpPr>
        <p:spPr>
          <a:xfrm>
            <a:off x="5745024" y="1812858"/>
            <a:ext cx="2821191" cy="1444692"/>
          </a:xfrm>
          <a:prstGeom prst="ellipse">
            <a:avLst/>
          </a:prstGeom>
          <a:solidFill>
            <a:schemeClr val="bg1"/>
          </a:solidFill>
          <a:ln>
            <a:solidFill>
              <a:srgbClr val="69C0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0" algn="ctr">
              <a:lnSpc>
                <a:spcPct val="114000"/>
              </a:lnSpc>
              <a:buNone/>
            </a:pPr>
            <a:r>
              <a:rPr lang="en-US" b="1" dirty="0">
                <a:solidFill>
                  <a:srgbClr val="69C069"/>
                </a:solidFill>
                <a:latin typeface="Nunito"/>
              </a:rPr>
              <a:t>2022-today</a:t>
            </a:r>
          </a:p>
          <a:p>
            <a:pPr indent="0" algn="ctr">
              <a:lnSpc>
                <a:spcPct val="114000"/>
              </a:lnSpc>
              <a:buNone/>
            </a:pPr>
            <a:r>
              <a:rPr lang="en-US" b="1" dirty="0">
                <a:solidFill>
                  <a:srgbClr val="69C069"/>
                </a:solidFill>
                <a:latin typeface="Nunito"/>
              </a:rPr>
              <a:t>Cost of living crisis &amp; impaired mental health leading to multi-factor poverty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27705B-3A75-77A5-D6F2-C523DB9814BB}"/>
              </a:ext>
            </a:extLst>
          </p:cNvPr>
          <p:cNvSpPr/>
          <p:nvPr/>
        </p:nvSpPr>
        <p:spPr>
          <a:xfrm>
            <a:off x="3298539" y="1812858"/>
            <a:ext cx="2212280" cy="1433611"/>
          </a:xfrm>
          <a:prstGeom prst="ellipse">
            <a:avLst/>
          </a:prstGeom>
          <a:solidFill>
            <a:schemeClr val="bg1"/>
          </a:solidFill>
          <a:ln>
            <a:solidFill>
              <a:srgbClr val="69C0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0" algn="ctr">
              <a:lnSpc>
                <a:spcPct val="114000"/>
              </a:lnSpc>
              <a:buNone/>
            </a:pPr>
            <a:r>
              <a:rPr lang="en-US" b="1" dirty="0">
                <a:solidFill>
                  <a:srgbClr val="69C069"/>
                </a:solidFill>
                <a:latin typeface="Nunito"/>
              </a:rPr>
              <a:t>2020-21</a:t>
            </a:r>
          </a:p>
          <a:p>
            <a:pPr indent="0" algn="ctr">
              <a:lnSpc>
                <a:spcPct val="114000"/>
              </a:lnSpc>
              <a:buNone/>
            </a:pPr>
            <a:r>
              <a:rPr lang="en-US" b="1" dirty="0">
                <a:solidFill>
                  <a:srgbClr val="69C069"/>
                </a:solidFill>
                <a:latin typeface="Nunito"/>
              </a:rPr>
              <a:t>Government pandemic support largely hid debt issues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792C84C-82D2-2BAD-49CE-068D520D2828}"/>
              </a:ext>
            </a:extLst>
          </p:cNvPr>
          <p:cNvSpPr/>
          <p:nvPr/>
        </p:nvSpPr>
        <p:spPr>
          <a:xfrm>
            <a:off x="498764" y="1823940"/>
            <a:ext cx="2565570" cy="1433610"/>
          </a:xfrm>
          <a:prstGeom prst="ellipse">
            <a:avLst/>
          </a:prstGeom>
          <a:solidFill>
            <a:schemeClr val="bg1"/>
          </a:solidFill>
          <a:ln>
            <a:solidFill>
              <a:srgbClr val="69C06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0" algn="ctr">
              <a:lnSpc>
                <a:spcPct val="114000"/>
              </a:lnSpc>
              <a:buNone/>
            </a:pPr>
            <a:r>
              <a:rPr lang="en-US" b="1" dirty="0">
                <a:solidFill>
                  <a:srgbClr val="69C069"/>
                </a:solidFill>
                <a:latin typeface="Nunito"/>
              </a:rPr>
              <a:t>2018-19</a:t>
            </a:r>
          </a:p>
          <a:p>
            <a:pPr indent="0" algn="ctr">
              <a:lnSpc>
                <a:spcPct val="114000"/>
              </a:lnSpc>
              <a:buNone/>
            </a:pPr>
            <a:r>
              <a:rPr lang="en-US" b="1" dirty="0">
                <a:solidFill>
                  <a:srgbClr val="69C069"/>
                </a:solidFill>
                <a:latin typeface="Nunito"/>
              </a:rPr>
              <a:t>Debt mainly arising from relationship breakdown; limited wider issues. </a:t>
            </a:r>
            <a:endParaRPr lang="en-US" sz="1600" b="1" dirty="0">
              <a:solidFill>
                <a:srgbClr val="69C069"/>
              </a:solidFill>
              <a:latin typeface="Nunito"/>
            </a:endParaRP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1247FFDA-4A56-9CDC-415C-338189D3AC8F}"/>
              </a:ext>
            </a:extLst>
          </p:cNvPr>
          <p:cNvSpPr txBox="1">
            <a:spLocks/>
          </p:cNvSpPr>
          <p:nvPr/>
        </p:nvSpPr>
        <p:spPr>
          <a:xfrm>
            <a:off x="486240" y="3357461"/>
            <a:ext cx="2565570" cy="687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9700" indent="0">
              <a:buClr>
                <a:srgbClr val="92D050"/>
              </a:buClr>
              <a:buFont typeface="Arial"/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Mostly DMPs, some DROs.</a:t>
            </a:r>
          </a:p>
          <a:p>
            <a:pPr marL="139700" indent="0">
              <a:buFont typeface="Arial"/>
              <a:buNone/>
            </a:pPr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D3EA847-BA48-F891-1B0B-AD602172F079}"/>
              </a:ext>
            </a:extLst>
          </p:cNvPr>
          <p:cNvSpPr txBox="1">
            <a:spLocks/>
          </p:cNvSpPr>
          <p:nvPr/>
        </p:nvSpPr>
        <p:spPr>
          <a:xfrm>
            <a:off x="3098900" y="3357461"/>
            <a:ext cx="2565570" cy="687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9700" indent="0">
              <a:buClr>
                <a:srgbClr val="92D050"/>
              </a:buClr>
              <a:buFont typeface="Arial"/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Limited demand or capacity.</a:t>
            </a:r>
          </a:p>
          <a:p>
            <a:pPr marL="139700" indent="0">
              <a:buFont typeface="Arial"/>
              <a:buNone/>
            </a:pP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EB44829-6BF0-446C-AA64-C5B3C999FAE5}"/>
              </a:ext>
            </a:extLst>
          </p:cNvPr>
          <p:cNvSpPr txBox="1">
            <a:spLocks/>
          </p:cNvSpPr>
          <p:nvPr/>
        </p:nvSpPr>
        <p:spPr>
          <a:xfrm>
            <a:off x="5954925" y="3350099"/>
            <a:ext cx="2431743" cy="687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9700" indent="0" algn="ctr">
              <a:buClr>
                <a:srgbClr val="92D050"/>
              </a:buClr>
              <a:buFont typeface="Arial"/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Few DMPs, some DROs, a lot of broken budgets</a:t>
            </a:r>
          </a:p>
          <a:p>
            <a:pPr marL="139700" indent="0">
              <a:buFont typeface="Arial"/>
              <a:buNone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E3276D-370D-EF92-F342-55C6A534291E}"/>
              </a:ext>
            </a:extLst>
          </p:cNvPr>
          <p:cNvSpPr txBox="1"/>
          <p:nvPr/>
        </p:nvSpPr>
        <p:spPr>
          <a:xfrm>
            <a:off x="486241" y="3954313"/>
            <a:ext cx="3388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45A929"/>
                </a:solidFill>
                <a:latin typeface="Nunito"/>
              </a:rPr>
              <a:t>Debt is a symptom of poverty; we now need to focus on its causes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032D1A-A1D7-E48B-05E3-2436CCD96204}"/>
              </a:ext>
            </a:extLst>
          </p:cNvPr>
          <p:cNvSpPr txBox="1"/>
          <p:nvPr/>
        </p:nvSpPr>
        <p:spPr>
          <a:xfrm>
            <a:off x="498764" y="4520800"/>
            <a:ext cx="295342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sz="1200" dirty="0">
                <a:latin typeface="Nunito" pitchFamily="2" charset="77"/>
              </a:rPr>
              <a:t>DMP = Debt management plan</a:t>
            </a:r>
          </a:p>
          <a:p>
            <a:r>
              <a:rPr lang="en-US" sz="1200" dirty="0">
                <a:latin typeface="Nunito" pitchFamily="2" charset="77"/>
              </a:rPr>
              <a:t>  DRO = Debt Relief Order</a:t>
            </a:r>
          </a:p>
        </p:txBody>
      </p:sp>
    </p:spTree>
    <p:extLst>
      <p:ext uri="{BB962C8B-B14F-4D97-AF65-F5344CB8AC3E}">
        <p14:creationId xmlns:p14="http://schemas.microsoft.com/office/powerpoint/2010/main" val="917960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5B3B4-5ACD-E4FD-AE8F-5B51F28C1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52A02-1DA0-4F88-D576-2A59D59E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. The causes of Poverty in 2026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66B02-EDD6-D6AD-DCAB-298A13CC5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266935"/>
            <a:ext cx="3037290" cy="1325881"/>
          </a:xfrm>
        </p:spPr>
        <p:txBody>
          <a:bodyPr/>
          <a:lstStyle/>
          <a:p>
            <a:pPr marL="139700" indent="0">
              <a:buClr>
                <a:srgbClr val="92D050"/>
              </a:buClr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The causes of poverty are many, varied and often deep-seated, arising in childhood or even intergenerational</a:t>
            </a:r>
          </a:p>
          <a:p>
            <a:endParaRPr lang="en-US" dirty="0"/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C1D66E32-6B8E-91CD-4967-23887E364B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0FB270AA-474F-6540-FA15-B5C845EDAF20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5D6EEBD-3A98-2A30-E33E-802217C9C14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311700" y="2454096"/>
            <a:ext cx="2745472" cy="1292618"/>
          </a:xfrm>
        </p:spPr>
        <p:txBody>
          <a:bodyPr/>
          <a:lstStyle/>
          <a:p>
            <a:pPr marL="139700" indent="0">
              <a:buNone/>
            </a:pPr>
            <a:r>
              <a:rPr lang="en-US" dirty="0">
                <a:latin typeface="Nunito" pitchFamily="2" charset="77"/>
              </a:rPr>
              <a:t>They combine and interact, compounding the difficulty of addressing both the causes and the symptoms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F6AE5091-FEFA-5C2C-9567-6D3347FC85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9649343"/>
              </p:ext>
            </p:extLst>
          </p:nvPr>
        </p:nvGraphicFramePr>
        <p:xfrm>
          <a:off x="2994129" y="730411"/>
          <a:ext cx="5577840" cy="3534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8979635A-3B5A-8AA7-CB4D-22566C2751D0}"/>
              </a:ext>
            </a:extLst>
          </p:cNvPr>
          <p:cNvSpPr txBox="1">
            <a:spLocks/>
          </p:cNvSpPr>
          <p:nvPr/>
        </p:nvSpPr>
        <p:spPr>
          <a:xfrm>
            <a:off x="311700" y="3674270"/>
            <a:ext cx="2745472" cy="1001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9700" indent="0">
              <a:buFont typeface="Arial"/>
              <a:buNone/>
            </a:pPr>
            <a:r>
              <a:rPr lang="en-US" dirty="0">
                <a:latin typeface="Nunito" pitchFamily="2" charset="77"/>
              </a:rPr>
              <a:t>Our mission is to try and address both the effects of poverty and its causes</a:t>
            </a:r>
          </a:p>
        </p:txBody>
      </p:sp>
    </p:spTree>
    <p:extLst>
      <p:ext uri="{BB962C8B-B14F-4D97-AF65-F5344CB8AC3E}">
        <p14:creationId xmlns:p14="http://schemas.microsoft.com/office/powerpoint/2010/main" val="3987398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CBE2E-FD2D-03A3-4036-28F91C3C6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8FF53-0027-EC50-26AF-CC77137A3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. Our Team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7E06A-3728-D5DF-D6AA-0C8DDEAA0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4"/>
            <a:ext cx="3999900" cy="3204503"/>
          </a:xfrm>
        </p:spPr>
        <p:txBody>
          <a:bodyPr>
            <a:normAutofit/>
          </a:bodyPr>
          <a:lstStyle/>
          <a:p>
            <a:pPr marL="139700" indent="0">
              <a:buClr>
                <a:srgbClr val="92D050"/>
              </a:buClr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We have four paid part-time members of staff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Laura (Centre Manager) 20 hours/week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Simon (Debt Coach) 20 hours/week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Rebecca (Employment Support)</a:t>
            </a:r>
            <a:br>
              <a:rPr lang="en-GB" dirty="0">
                <a:latin typeface="Nunito"/>
                <a:ea typeface="Nunito"/>
                <a:cs typeface="Nunito"/>
                <a:sym typeface="Nunito"/>
              </a:rPr>
            </a:b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20 hours/week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Helen (Schools worker) 8 hours/week</a:t>
            </a:r>
          </a:p>
          <a:p>
            <a:pPr>
              <a:buClr>
                <a:srgbClr val="92D050"/>
              </a:buClr>
            </a:pPr>
            <a:endParaRPr lang="en-GB" dirty="0">
              <a:latin typeface="Nunito"/>
              <a:ea typeface="Nunito"/>
              <a:cs typeface="Nunito"/>
              <a:sym typeface="Nunito"/>
            </a:endParaRPr>
          </a:p>
          <a:p>
            <a:pPr marL="139700" indent="0">
              <a:buClr>
                <a:srgbClr val="92D050"/>
              </a:buClr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We currently have </a:t>
            </a:r>
            <a:r>
              <a:rPr lang="en-GB" b="1" dirty="0">
                <a:solidFill>
                  <a:srgbClr val="69C069"/>
                </a:solidFill>
                <a:latin typeface="Nunito"/>
                <a:ea typeface="Nunito"/>
                <a:cs typeface="Nunito"/>
                <a:sym typeface="Nunito"/>
              </a:rPr>
              <a:t>40+</a:t>
            </a: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 volunteers but we are always looking for more! They come from across our East Suffolk catchment area.</a:t>
            </a:r>
            <a:br>
              <a:rPr lang="en-GB" dirty="0">
                <a:latin typeface="Nunito"/>
                <a:ea typeface="Nunito"/>
                <a:cs typeface="Nunito"/>
                <a:sym typeface="Nunito"/>
              </a:rPr>
            </a:b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They work with our client-facing staff, help run courses and serve in leadership.</a:t>
            </a:r>
          </a:p>
          <a:p>
            <a:pPr>
              <a:buClr>
                <a:srgbClr val="92D050"/>
              </a:buClr>
            </a:pPr>
            <a:endParaRPr lang="en-GB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3DF026-C934-9B82-7B36-31A9D643F05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32400" y="1155308"/>
            <a:ext cx="3728894" cy="2125774"/>
          </a:xfrm>
        </p:spPr>
        <p:txBody>
          <a:bodyPr>
            <a:normAutofit/>
          </a:bodyPr>
          <a:lstStyle/>
          <a:p>
            <a:pPr marL="139700" indent="0">
              <a:buClr>
                <a:srgbClr val="92D050"/>
              </a:buClr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Our core leadership team includes our Chair, our Centre Manager and specialists who lead many of our services plus central roles such as Finance, Fundraising, Administration, Data, Church relations </a:t>
            </a:r>
            <a:br>
              <a:rPr lang="en-GB" dirty="0">
                <a:latin typeface="Nunito"/>
                <a:ea typeface="Nunito"/>
                <a:cs typeface="Nunito"/>
                <a:sym typeface="Nunito"/>
              </a:rPr>
            </a:b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and Strategy (all non-Executive).</a:t>
            </a:r>
          </a:p>
          <a:p>
            <a:pPr marL="139700" indent="0">
              <a:buClr>
                <a:srgbClr val="92D050"/>
              </a:buClr>
              <a:buNone/>
            </a:pPr>
            <a:endParaRPr lang="en-GB" dirty="0">
              <a:latin typeface="Nunito"/>
              <a:ea typeface="Nunito"/>
              <a:cs typeface="Nunito"/>
              <a:sym typeface="Nunito"/>
            </a:endParaRPr>
          </a:p>
          <a:p>
            <a:pPr>
              <a:buClr>
                <a:srgbClr val="92D050"/>
              </a:buClr>
            </a:pPr>
            <a:endParaRPr lang="en-GB" dirty="0"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B379D331-6453-2FE2-5E11-BA1C7533C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2EF85C03-A228-DF25-118E-C0F8BEE99AFB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AE25975-D136-815E-1CF2-D62517474E9B}"/>
              </a:ext>
            </a:extLst>
          </p:cNvPr>
          <p:cNvSpPr txBox="1">
            <a:spLocks/>
          </p:cNvSpPr>
          <p:nvPr/>
        </p:nvSpPr>
        <p:spPr>
          <a:xfrm>
            <a:off x="4832401" y="3025740"/>
            <a:ext cx="3728894" cy="836698"/>
          </a:xfrm>
          <a:prstGeom prst="rect">
            <a:avLst/>
          </a:prstGeom>
          <a:noFill/>
          <a:ln w="19050">
            <a:solidFill>
              <a:srgbClr val="69C069"/>
            </a:solidFill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9700" indent="0">
              <a:lnSpc>
                <a:spcPct val="130000"/>
              </a:lnSpc>
              <a:buFont typeface="Arial"/>
              <a:buNone/>
            </a:pPr>
            <a:r>
              <a:rPr lang="en-US" dirty="0">
                <a:latin typeface="Nunito"/>
              </a:rPr>
              <a:t>Suffolk Coastal Poverty Action is a </a:t>
            </a:r>
          </a:p>
          <a:p>
            <a:pPr marL="139700" indent="0">
              <a:lnSpc>
                <a:spcPct val="130000"/>
              </a:lnSpc>
              <a:buFont typeface="Arial"/>
              <a:buNone/>
            </a:pPr>
            <a:r>
              <a:rPr lang="en-US" b="1" dirty="0">
                <a:solidFill>
                  <a:srgbClr val="69C069"/>
                </a:solidFill>
                <a:latin typeface="Nunito"/>
              </a:rPr>
              <a:t>REAL Living Wage </a:t>
            </a:r>
            <a:r>
              <a:rPr lang="en-US" dirty="0">
                <a:latin typeface="Nunito"/>
              </a:rPr>
              <a:t>employer</a:t>
            </a:r>
          </a:p>
        </p:txBody>
      </p:sp>
    </p:spTree>
    <p:extLst>
      <p:ext uri="{BB962C8B-B14F-4D97-AF65-F5344CB8AC3E}">
        <p14:creationId xmlns:p14="http://schemas.microsoft.com/office/powerpoint/2010/main" val="2637015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71BB1-D783-2231-F422-88577BEC5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CBE35-5A9C-D1AC-BD2C-94894A880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. Our Finances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643B6-2E85-D54F-2F5B-855124979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4"/>
            <a:ext cx="3999900" cy="3204503"/>
          </a:xfrm>
        </p:spPr>
        <p:txBody>
          <a:bodyPr>
            <a:normAutofit/>
          </a:bodyPr>
          <a:lstStyle/>
          <a:p>
            <a:pPr marL="139700" indent="0">
              <a:buClr>
                <a:srgbClr val="92D050"/>
              </a:buClr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Our 2026 budget has costs of £82,000: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Salaries, £52,000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Pensions, £4,200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Direct expenses, £6,000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Schools work costs, £2,400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Counselling costs, £2,400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CAP Subscriptions, £5,000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Welfare payments to users, £8,000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All other costs, £2,000</a:t>
            </a:r>
          </a:p>
          <a:p>
            <a:pPr marL="139700" indent="0">
              <a:buClr>
                <a:srgbClr val="92D050"/>
              </a:buClr>
              <a:buNone/>
            </a:pPr>
            <a:endParaRPr lang="en-GB" dirty="0">
              <a:latin typeface="Nunito"/>
              <a:ea typeface="Nunito"/>
              <a:cs typeface="Nunito"/>
              <a:sym typeface="Nunito"/>
            </a:endParaRPr>
          </a:p>
          <a:p>
            <a:pPr marL="139700" indent="0">
              <a:buClr>
                <a:srgbClr val="92D050"/>
              </a:buClr>
              <a:buNone/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The imputed value of volunteer time comes close to £120,000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58791A-A9EF-5B30-6D0E-7D4F92342204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32400" y="1155308"/>
            <a:ext cx="3899224" cy="3306964"/>
          </a:xfrm>
        </p:spPr>
        <p:txBody>
          <a:bodyPr>
            <a:normAutofit/>
          </a:bodyPr>
          <a:lstStyle/>
          <a:p>
            <a:pPr marL="139700" indent="0">
              <a:lnSpc>
                <a:spcPct val="110000"/>
              </a:lnSpc>
              <a:buNone/>
            </a:pPr>
            <a:r>
              <a:rPr lang="en-US" dirty="0">
                <a:latin typeface="Nunito"/>
              </a:rPr>
              <a:t>Our 2026 revenue budget is £87,000: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Grants already committed, £32,000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Giving by individuals, £12,000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Giving by Churches, £5,000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ea typeface="Nunito"/>
                <a:cs typeface="Nunito"/>
                <a:sym typeface="Nunito"/>
              </a:rPr>
              <a:t>Project funding by Councils, £10,000</a:t>
            </a:r>
          </a:p>
          <a:p>
            <a:pPr>
              <a:buClr>
                <a:srgbClr val="92D050"/>
              </a:buClr>
            </a:pPr>
            <a:r>
              <a:rPr lang="en-GB" dirty="0">
                <a:latin typeface="Nunito"/>
                <a:sym typeface="Nunito"/>
              </a:rPr>
              <a:t>Interest and other income, £1,000</a:t>
            </a:r>
          </a:p>
          <a:p>
            <a:pPr>
              <a:buClr>
                <a:srgbClr val="92D050"/>
              </a:buClr>
            </a:pPr>
            <a:r>
              <a:rPr lang="en-GB" b="1" dirty="0">
                <a:solidFill>
                  <a:srgbClr val="69C069"/>
                </a:solidFill>
                <a:latin typeface="Nunito"/>
                <a:sym typeface="Nunito"/>
              </a:rPr>
              <a:t>Funding Gap, £27,000</a:t>
            </a:r>
          </a:p>
          <a:p>
            <a:pPr>
              <a:buClr>
                <a:srgbClr val="92D050"/>
              </a:buClr>
            </a:pPr>
            <a:endParaRPr lang="en-GB" dirty="0">
              <a:latin typeface="Nunito"/>
              <a:sym typeface="Nunito"/>
            </a:endParaRPr>
          </a:p>
          <a:p>
            <a:pPr marL="139700" indent="0">
              <a:buClr>
                <a:srgbClr val="92D050"/>
              </a:buClr>
              <a:buNone/>
            </a:pPr>
            <a:r>
              <a:rPr lang="en-GB" dirty="0">
                <a:latin typeface="Nunito"/>
                <a:sym typeface="Nunito"/>
              </a:rPr>
              <a:t>A £5,000 surplus would enable us to increase our General reserve </a:t>
            </a:r>
            <a:br>
              <a:rPr lang="en-GB" dirty="0">
                <a:latin typeface="Nunito"/>
                <a:sym typeface="Nunito"/>
              </a:rPr>
            </a:br>
            <a:r>
              <a:rPr lang="en-GB" dirty="0">
                <a:latin typeface="Nunito"/>
                <a:sym typeface="Nunito"/>
              </a:rPr>
              <a:t>(£13,500 at 31.12.25)</a:t>
            </a:r>
            <a:endParaRPr lang="en-US" dirty="0">
              <a:latin typeface="Nunito"/>
            </a:endParaRPr>
          </a:p>
        </p:txBody>
      </p:sp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3DD724CB-7914-631F-FCEA-6CCA65406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93464647-8BF4-8026-213C-C07BEEED38B3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464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981BB-7580-61D0-3C88-A22062D85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een and white logo&#10;&#10;Description automatically generated">
            <a:extLst>
              <a:ext uri="{FF2B5EF4-FFF2-40B4-BE49-F238E27FC236}">
                <a16:creationId xmlns:a16="http://schemas.microsoft.com/office/drawing/2014/main" id="{9853D351-7580-FA02-B769-BFA093AB2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498" y="4356978"/>
            <a:ext cx="662802" cy="651600"/>
          </a:xfrm>
          <a:prstGeom prst="rect">
            <a:avLst/>
          </a:prstGeom>
        </p:spPr>
      </p:pic>
      <p:sp>
        <p:nvSpPr>
          <p:cNvPr id="7" name="Google Shape;54;p13">
            <a:extLst>
              <a:ext uri="{FF2B5EF4-FFF2-40B4-BE49-F238E27FC236}">
                <a16:creationId xmlns:a16="http://schemas.microsoft.com/office/drawing/2014/main" id="{4431D65E-AC46-71AC-F0AB-4ACB48CFAC51}"/>
              </a:ext>
            </a:extLst>
          </p:cNvPr>
          <p:cNvSpPr txBox="1"/>
          <p:nvPr/>
        </p:nvSpPr>
        <p:spPr>
          <a:xfrm>
            <a:off x="3574472" y="4264429"/>
            <a:ext cx="5353397" cy="836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R="38100">
              <a:tabLst>
                <a:tab pos="5168900" algn="l"/>
              </a:tabLst>
            </a:pPr>
            <a:r>
              <a:rPr lang="en-US" sz="2400" b="1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Suffolk Coastal Poverty Action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8100"/>
            <a:r>
              <a:rPr lang="en-US" sz="1600" dirty="0">
                <a:solidFill>
                  <a:srgbClr val="45A929"/>
                </a:solidFill>
                <a:effectLst/>
                <a:latin typeface="Nunito" pitchFamily="2" charset="77"/>
                <a:ea typeface="Nunito" pitchFamily="2" charset="77"/>
                <a:cs typeface="Nunito" pitchFamily="2" charset="77"/>
              </a:rPr>
              <a:t> Churches working in partnership in East Suffolk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1627D9D-BD3C-3778-2FF8-B67F02A4CD30}"/>
              </a:ext>
            </a:extLst>
          </p:cNvPr>
          <p:cNvSpPr txBox="1">
            <a:spLocks/>
          </p:cNvSpPr>
          <p:nvPr/>
        </p:nvSpPr>
        <p:spPr>
          <a:xfrm>
            <a:off x="437072" y="1167054"/>
            <a:ext cx="2722687" cy="3704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04800" algn="l" rtl="0" eaLnBrk="1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9700" indent="0">
              <a:lnSpc>
                <a:spcPct val="130000"/>
              </a:lnSpc>
              <a:buFont typeface="Arial"/>
              <a:buNone/>
            </a:pPr>
            <a:r>
              <a:rPr lang="en-US" sz="1600" b="1" dirty="0">
                <a:solidFill>
                  <a:srgbClr val="69C069"/>
                </a:solidFill>
                <a:latin typeface="Nunito"/>
              </a:rPr>
              <a:t>2025 to 2030</a:t>
            </a:r>
          </a:p>
          <a:p>
            <a:pPr marL="139700" indent="0">
              <a:lnSpc>
                <a:spcPct val="130000"/>
              </a:lnSpc>
              <a:buFont typeface="Arial"/>
              <a:buNone/>
            </a:pPr>
            <a:r>
              <a:rPr lang="en-US" sz="1600" dirty="0">
                <a:latin typeface="Nunito"/>
              </a:rPr>
              <a:t>We are changing our operating model to a triage-centric process, in which clients come to us through many referral agents or directly. We then harness our services and network to support them.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64CB5-0A0C-4BF0-F46A-33443407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  <a:t>5. Our operating model</a:t>
            </a:r>
            <a:br>
              <a:rPr lang="en-GB" sz="2800" b="1" dirty="0">
                <a:solidFill>
                  <a:srgbClr val="45A929"/>
                </a:solidFill>
                <a:latin typeface="Nunito"/>
                <a:ea typeface="Nunito"/>
                <a:cs typeface="Nunito"/>
                <a:sym typeface="Nunito"/>
              </a:rPr>
            </a:br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9A48DFE3-FB7B-658E-9376-CCA526A877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3659" y="922282"/>
            <a:ext cx="5538640" cy="343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5232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titled presentation" id="{7EA57A2A-EAB6-2E44-BD1D-37A5D7301F92}" vid="{AE3A53FF-14CB-DE4C-82F8-7986A368DECB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 Light</Template>
  <TotalTime>0</TotalTime>
  <Words>1360</Words>
  <Application>Microsoft Office PowerPoint</Application>
  <PresentationFormat>On-screen Show (16:9)</PresentationFormat>
  <Paragraphs>157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Nunito</vt:lpstr>
      <vt:lpstr>Calibri</vt:lpstr>
      <vt:lpstr>Arial</vt:lpstr>
      <vt:lpstr>Simple Light</vt:lpstr>
      <vt:lpstr>Suffolk Coastal Poverty Action</vt:lpstr>
      <vt:lpstr>1. Background and Context </vt:lpstr>
      <vt:lpstr>2. Our work </vt:lpstr>
      <vt:lpstr>3. Our coverage area</vt:lpstr>
      <vt:lpstr>4. Poverty in East Suffolk </vt:lpstr>
      <vt:lpstr>4. The causes of Poverty in 2026 </vt:lpstr>
      <vt:lpstr>5. Our Team </vt:lpstr>
      <vt:lpstr>5. Our Finances </vt:lpstr>
      <vt:lpstr>5. Our operating model </vt:lpstr>
      <vt:lpstr>5. Our Referral relationships </vt:lpstr>
      <vt:lpstr>5. Our relationship with CAP </vt:lpstr>
      <vt:lpstr>5. Our Strategy </vt:lpstr>
      <vt:lpstr>Equality and Access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Suffolk Coastal Debt Centre</dc:title>
  <dc:creator>James Stuchfield</dc:creator>
  <cp:lastModifiedBy>Doug Fletcher</cp:lastModifiedBy>
  <cp:revision>85</cp:revision>
  <cp:lastPrinted>2026-01-26T17:01:21Z</cp:lastPrinted>
  <dcterms:created xsi:type="dcterms:W3CDTF">2024-05-07T13:44:39Z</dcterms:created>
  <dcterms:modified xsi:type="dcterms:W3CDTF">2026-01-27T14:26:54Z</dcterms:modified>
</cp:coreProperties>
</file>